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82" r:id="rId3"/>
    <p:sldId id="274" r:id="rId4"/>
    <p:sldId id="283" r:id="rId5"/>
    <p:sldId id="276" r:id="rId6"/>
    <p:sldId id="277" r:id="rId7"/>
    <p:sldId id="278" r:id="rId8"/>
    <p:sldId id="279" r:id="rId9"/>
    <p:sldId id="280" r:id="rId10"/>
    <p:sldId id="257" r:id="rId11"/>
    <p:sldId id="258" r:id="rId12"/>
    <p:sldId id="256" r:id="rId13"/>
    <p:sldId id="263" r:id="rId14"/>
    <p:sldId id="264" r:id="rId15"/>
    <p:sldId id="265" r:id="rId16"/>
    <p:sldId id="266" r:id="rId17"/>
    <p:sldId id="262" r:id="rId18"/>
    <p:sldId id="259" r:id="rId19"/>
    <p:sldId id="267" r:id="rId20"/>
    <p:sldId id="268" r:id="rId21"/>
    <p:sldId id="269" r:id="rId22"/>
    <p:sldId id="261" r:id="rId23"/>
    <p:sldId id="281" r:id="rId24"/>
    <p:sldId id="260" r:id="rId25"/>
    <p:sldId id="27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ED6FD2"/>
    <a:srgbClr val="FA3312"/>
    <a:srgbClr val="DF2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54" d="100"/>
          <a:sy n="54" d="100"/>
        </p:scale>
        <p:origin x="4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BDD0-87D2-4C12-857D-7547167E6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B01F3-AC74-410F-9194-C1356C054C4C}" type="datetimeFigureOut">
              <a:rPr lang="en-US"/>
              <a:pPr>
                <a:defRPr/>
              </a:pPr>
              <a:t>12/27/2019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3D3E5-43F2-4AF5-A93D-06EEDA40C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12F76-8A5A-436D-88E9-1DE775211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B5779-0230-4DCB-AED6-127F8174F23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5487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8038A-E31C-44D9-AC09-87EA4A5E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0AC6E-DA70-4E9C-BCD8-D09E713CEE30}" type="datetimeFigureOut">
              <a:rPr lang="en-US"/>
              <a:pPr>
                <a:defRPr/>
              </a:pPr>
              <a:t>12/27/2019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87C56-2BCC-4594-BE71-42233862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DDA4D-0AA7-4255-98B0-A20D9777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41BDC-FAA5-4F6A-8BD3-268363E336E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3031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50CE1-0E5C-4818-B9D3-B622420D2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3FFD9-BBA4-40AB-A019-09F136FC8801}" type="datetimeFigureOut">
              <a:rPr lang="en-US"/>
              <a:pPr>
                <a:defRPr/>
              </a:pPr>
              <a:t>12/27/2019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3A45C-C110-4B70-995B-9B1A5DF9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49DF9-0964-4DBD-8DFF-328422D93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1D8DF-C41A-4374-BD62-76335320256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3723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8E96F-2A4F-46E8-9F53-157EE5C73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E0467-6C52-4FFA-BF85-7339A20D58D9}" type="datetimeFigureOut">
              <a:rPr lang="en-US"/>
              <a:pPr>
                <a:defRPr/>
              </a:pPr>
              <a:t>12/27/2019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9199A-8146-43D4-AAA7-39254044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06AE6-606C-4452-90D5-30F296BB0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6B591-0F2C-4B76-B234-01CEDE4EF06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3741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F761A-857A-4F87-9485-32862DBB6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C2C0-259F-40F5-9F42-3E62F29E610C}" type="datetimeFigureOut">
              <a:rPr lang="en-US"/>
              <a:pPr>
                <a:defRPr/>
              </a:pPr>
              <a:t>12/27/2019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30F46-76AA-4EC2-9227-F3DA9792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6E05F-0DE4-4B0C-BED4-426CFA245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C1407-41BB-4A98-BAEE-2E8DB9B8729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0371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30EBBA-BD9D-4745-9484-CEA82EB0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C28C4-001C-4C6A-94A4-58B7DAB8CDBF}" type="datetimeFigureOut">
              <a:rPr lang="en-US"/>
              <a:pPr>
                <a:defRPr/>
              </a:pPr>
              <a:t>12/27/2019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6CD099-05F7-4F66-88C5-96184DC09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5A5552-3620-4C62-9C60-B64F0EAA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7D307-1E8D-4993-98C1-46DF2A82105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2969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DE20D52-8F53-4800-AC9E-906320593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70383-6628-4189-9CFA-BDF0257994A6}" type="datetimeFigureOut">
              <a:rPr lang="en-US"/>
              <a:pPr>
                <a:defRPr/>
              </a:pPr>
              <a:t>12/27/2019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2D86D77-6F4E-4E8F-AB00-6B81B757A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36BD82-6416-455D-A25F-305871C1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A4C4C-8E56-4DD1-91AB-0B367A9F9EB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7990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4B1E26E-59F2-47F5-B1DC-703D89D1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C0901-8A40-4323-909F-D6CAC578D778}" type="datetimeFigureOut">
              <a:rPr lang="en-US"/>
              <a:pPr>
                <a:defRPr/>
              </a:pPr>
              <a:t>12/27/2019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F2D56D6-C0AC-4510-AD6C-3E39DEB9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5E8E6BA-A15B-420F-9A26-731D9A9F6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A7528-BAE1-46A0-8293-471683235E5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635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E30DC42-63C9-4E5D-9D07-AD03883DB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5C356-1C56-4021-89F8-CAAB628DB18C}" type="datetimeFigureOut">
              <a:rPr lang="en-US"/>
              <a:pPr>
                <a:defRPr/>
              </a:pPr>
              <a:t>12/27/2019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39DA606-F1FD-4ED2-99AB-8A5F4158A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933A1B-866C-423F-866E-8C971D1D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2201D-7F67-4F3A-9F73-10ED2AE2ABB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357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93CA02-BBE3-4B8B-B083-E5BD37B46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9ED1A-E6CA-4374-BCE6-5D4EA553ADC8}" type="datetimeFigureOut">
              <a:rPr lang="en-US"/>
              <a:pPr>
                <a:defRPr/>
              </a:pPr>
              <a:t>12/27/2019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089ECF-6EAA-453E-8BAF-2A592BF8C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DE7721-DD73-4EBD-84D9-7F60A8570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CD831-4634-4E61-8B29-5415F706B7D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4300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D1DC2D-ACCF-4B8B-BD93-C32A7EA57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1603A-E543-4F68-90A8-5D07238935E2}" type="datetimeFigureOut">
              <a:rPr lang="en-US"/>
              <a:pPr>
                <a:defRPr/>
              </a:pPr>
              <a:t>12/27/2019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0C1561-24E8-4DE9-BD86-08BC91D9B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B5D1B1-E4A3-4C21-A630-CC7EAF3FA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C3694-EC8C-4C94-89B3-DB7BC418488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3093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946472E-A323-4359-BA41-B540E958F48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05D7D01-6E6B-42F0-A3D8-95C3A364D2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0EDB5-2293-4CB1-B4AA-405A5597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8ABF92-F4AA-440C-8BFC-834B7990794D}" type="datetimeFigureOut">
              <a:rPr lang="en-US"/>
              <a:pPr>
                <a:defRPr/>
              </a:pPr>
              <a:t>12/27/2019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DD037-7B74-4419-9ACA-1C3041CEF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DDDD0-974C-453F-8943-9B825D40C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4E407898-BD64-40AC-942F-A189B4CA10F3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slide" Target="slide3.xml"/><Relationship Id="rId7" Type="http://schemas.openxmlformats.org/officeDocument/2006/relationships/image" Target="../media/image5.wmf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slide" Target="slide9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wmf"/><Relationship Id="rId18" Type="http://schemas.openxmlformats.org/officeDocument/2006/relationships/image" Target="../media/image31.emf"/><Relationship Id="rId3" Type="http://schemas.openxmlformats.org/officeDocument/2006/relationships/image" Target="../media/image16.em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17" Type="http://schemas.openxmlformats.org/officeDocument/2006/relationships/image" Target="../media/image30.wmf"/><Relationship Id="rId2" Type="http://schemas.openxmlformats.org/officeDocument/2006/relationships/image" Target="../media/image9.jpeg"/><Relationship Id="rId16" Type="http://schemas.openxmlformats.org/officeDocument/2006/relationships/image" Target="../media/image29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5" Type="http://schemas.openxmlformats.org/officeDocument/2006/relationships/image" Target="../media/image2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Relationship Id="rId1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EC8C3-BC49-46C7-93CA-1A8C1F81C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828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Математика 1 класс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Тема: Состав чисел в пределах 10. Закрепление.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23CAC8-F89C-4BC0-A48E-0121BCAD3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7848600" cy="441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>
                <a:solidFill>
                  <a:schemeClr val="bg2">
                    <a:lumMod val="75000"/>
                  </a:schemeClr>
                </a:solidFill>
              </a:rPr>
              <a:t>                        </a:t>
            </a:r>
            <a:r>
              <a:rPr lang="ru-RU" sz="6600" dirty="0">
                <a:solidFill>
                  <a:schemeClr val="bg2">
                    <a:lumMod val="75000"/>
                  </a:schemeClr>
                </a:solidFill>
                <a:hlinkClick r:id="rId2" action="ppaction://hlinksldjump"/>
              </a:rPr>
              <a:t>Учитель</a:t>
            </a:r>
            <a:r>
              <a:rPr lang="ru-RU" sz="6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6600" dirty="0">
              <a:solidFill>
                <a:schemeClr val="bg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>
                <a:solidFill>
                  <a:schemeClr val="bg2">
                    <a:lumMod val="75000"/>
                  </a:schemeClr>
                </a:solidFill>
              </a:rPr>
              <a:t>                       </a:t>
            </a:r>
            <a:r>
              <a:rPr lang="ru-RU" sz="6600" dirty="0">
                <a:solidFill>
                  <a:schemeClr val="bg2">
                    <a:lumMod val="75000"/>
                  </a:schemeClr>
                </a:solidFill>
                <a:hlinkClick r:id="rId3" action="ppaction://hlinksldjump"/>
              </a:rPr>
              <a:t>Ученик </a:t>
            </a:r>
            <a:endParaRPr lang="ru-RU" sz="6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2" name="Picture 2" descr="C:\Documents and Settings\Администратор\Local Settings\Temporary Internet Files\Content.IE5\TS79X9DQ\MPj04093350000[1].jpg">
            <a:extLst>
              <a:ext uri="{FF2B5EF4-FFF2-40B4-BE49-F238E27FC236}">
                <a16:creationId xmlns:a16="http://schemas.microsoft.com/office/drawing/2014/main" id="{52B933B3-47DF-4E5C-9CDE-70B441567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289560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C:\Documents and Settings\Администратор\Local Settings\Temporary Internet Files\Content.IE5\TS79X9DQ\MCj02321330000[1].wmf">
            <a:extLst>
              <a:ext uri="{FF2B5EF4-FFF2-40B4-BE49-F238E27FC236}">
                <a16:creationId xmlns:a16="http://schemas.microsoft.com/office/drawing/2014/main" id="{7DC2B407-9DC9-4F10-8819-28393F16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19600"/>
            <a:ext cx="2068513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5">
            <a:extLst>
              <a:ext uri="{FF2B5EF4-FFF2-40B4-BE49-F238E27FC236}">
                <a16:creationId xmlns:a16="http://schemas.microsoft.com/office/drawing/2014/main" id="{4359CC4D-A06E-48F5-8C00-BD7FED7C3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000">
                <a:solidFill>
                  <a:srgbClr val="FF0000"/>
                </a:solidFill>
                <a:latin typeface="Comic Sans MS" panose="030F0702030302020204" pitchFamily="66" charset="0"/>
              </a:rPr>
              <a:t>Урок - Сказка</a:t>
            </a:r>
          </a:p>
        </p:txBody>
      </p:sp>
      <p:pic>
        <p:nvPicPr>
          <p:cNvPr id="11267" name="Picture 2" descr="E:\SVETLANA\Светлана Сергеевна\методическая копилка\Картинки\колобок.jpeg" hidden="1">
            <a:extLst>
              <a:ext uri="{FF2B5EF4-FFF2-40B4-BE49-F238E27FC236}">
                <a16:creationId xmlns:a16="http://schemas.microsoft.com/office/drawing/2014/main" id="{AE6C9E9E-9DA8-4F90-87F3-102166AFB2A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533400"/>
            <a:ext cx="7391400" cy="5626100"/>
          </a:xfrm>
        </p:spPr>
      </p:pic>
      <p:pic>
        <p:nvPicPr>
          <p:cNvPr id="2" name="Picture 2" descr="E:\SVETLANA\Светлана Сергеевна\методическая копилка\Картинки\Василиса 1.jpeg">
            <a:extLst>
              <a:ext uri="{FF2B5EF4-FFF2-40B4-BE49-F238E27FC236}">
                <a16:creationId xmlns:a16="http://schemas.microsoft.com/office/drawing/2014/main" id="{B4FCC791-35AB-495A-A925-856087F2F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12620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E:\SVETLANA\Светлана Сергеевна\методическая копилка\Картинки\Иван царевич.jpg">
            <a:extLst>
              <a:ext uri="{FF2B5EF4-FFF2-40B4-BE49-F238E27FC236}">
                <a16:creationId xmlns:a16="http://schemas.microsoft.com/office/drawing/2014/main" id="{D5113603-C7D2-4052-9881-FCF184764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19050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19724-5E1B-4A1C-9F51-11236BB0F2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ru-RU" altLang="ru-RU" sz="6600">
                <a:solidFill>
                  <a:schemeClr val="bg1"/>
                </a:solidFill>
              </a:rPr>
              <a:t>2, 6, 8, 10, 4</a:t>
            </a:r>
          </a:p>
        </p:txBody>
      </p:sp>
      <p:pic>
        <p:nvPicPr>
          <p:cNvPr id="3074" name="Picture 2" descr="E:\SVETLANA\Светлана Сергеевна\методическая копилка\Картинки\Иван царевич.jpg">
            <a:extLst>
              <a:ext uri="{FF2B5EF4-FFF2-40B4-BE49-F238E27FC236}">
                <a16:creationId xmlns:a16="http://schemas.microsoft.com/office/drawing/2014/main" id="{7F5A5093-DCD8-4997-81D1-42469F34009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6500" y="1830388"/>
            <a:ext cx="2540000" cy="4064000"/>
          </a:xfrm>
        </p:spPr>
      </p:pic>
      <p:sp>
        <p:nvSpPr>
          <p:cNvPr id="6" name="Содержимое 3">
            <a:extLst>
              <a:ext uri="{FF2B5EF4-FFF2-40B4-BE49-F238E27FC236}">
                <a16:creationId xmlns:a16="http://schemas.microsoft.com/office/drawing/2014/main" id="{C1833301-37A5-440F-846D-45E475127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tx1"/>
          </a:solidFill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4400">
              <a:solidFill>
                <a:schemeClr val="bg1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4400">
                <a:solidFill>
                  <a:schemeClr val="bg1"/>
                </a:solidFill>
              </a:rPr>
              <a:t> </a:t>
            </a:r>
            <a:endParaRPr lang="en-US" altLang="ru-RU" sz="440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98C2197-01C0-48B4-A748-D961A237D736}"/>
              </a:ext>
            </a:extLst>
          </p:cNvPr>
          <p:cNvSpPr/>
          <p:nvPr/>
        </p:nvSpPr>
        <p:spPr>
          <a:xfrm>
            <a:off x="5410200" y="1905000"/>
            <a:ext cx="25908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bg1"/>
                </a:solidFill>
              </a:rPr>
              <a:t>10 - К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5D002CA-93F6-405D-ADAB-AFC12B0AB3A6}"/>
              </a:ext>
            </a:extLst>
          </p:cNvPr>
          <p:cNvSpPr/>
          <p:nvPr/>
        </p:nvSpPr>
        <p:spPr>
          <a:xfrm>
            <a:off x="5410200" y="2743200"/>
            <a:ext cx="25908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bg1"/>
                </a:solidFill>
              </a:rPr>
              <a:t>8 - О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D5CF570-B5C1-490F-94C0-0CC5D20AB72E}"/>
              </a:ext>
            </a:extLst>
          </p:cNvPr>
          <p:cNvSpPr/>
          <p:nvPr/>
        </p:nvSpPr>
        <p:spPr>
          <a:xfrm>
            <a:off x="5410200" y="3581400"/>
            <a:ext cx="25908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bg1"/>
                </a:solidFill>
              </a:rPr>
              <a:t>6 - Щ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3541BE-EAB1-45AE-9390-E8F4834EFACB}"/>
              </a:ext>
            </a:extLst>
          </p:cNvPr>
          <p:cNvSpPr/>
          <p:nvPr/>
        </p:nvSpPr>
        <p:spPr>
          <a:xfrm>
            <a:off x="5410200" y="5181600"/>
            <a:ext cx="25908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bg1"/>
                </a:solidFill>
              </a:rPr>
              <a:t>2 - 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C0127F2-AC69-4FD0-BF83-1A3B191AA091}"/>
              </a:ext>
            </a:extLst>
          </p:cNvPr>
          <p:cNvSpPr/>
          <p:nvPr/>
        </p:nvSpPr>
        <p:spPr>
          <a:xfrm>
            <a:off x="5410200" y="4343400"/>
            <a:ext cx="25908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bg1"/>
                </a:solidFill>
              </a:rPr>
              <a:t>4 - 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6427D6D-B079-411E-9B14-D0D8DC1E4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04800"/>
            <a:ext cx="3962400" cy="2133600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4 +       = 5</a:t>
            </a:r>
            <a:br>
              <a:rPr lang="ru-RU" altLang="ru-RU">
                <a:solidFill>
                  <a:schemeClr val="bg1"/>
                </a:solidFill>
              </a:rPr>
            </a:br>
            <a:r>
              <a:rPr lang="ru-RU" altLang="ru-RU">
                <a:solidFill>
                  <a:schemeClr val="bg1"/>
                </a:solidFill>
              </a:rPr>
              <a:t>10 -     = 9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4FD7ECF8-09B1-4670-882D-34B45E259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24200"/>
            <a:ext cx="4114800" cy="3352800"/>
          </a:xfrm>
        </p:spPr>
        <p:txBody>
          <a:bodyPr rtlCol="0"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lain" startAt="9"/>
              <a:defRPr/>
            </a:pPr>
            <a:r>
              <a:rPr lang="ru-RU" sz="4400" dirty="0">
                <a:solidFill>
                  <a:schemeClr val="bg1"/>
                </a:solidFill>
              </a:rPr>
              <a:t>         = 8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lain" startAt="6"/>
              <a:defRPr/>
            </a:pPr>
            <a:r>
              <a:rPr lang="ru-RU" sz="4400" dirty="0">
                <a:solidFill>
                  <a:schemeClr val="bg1"/>
                </a:solidFill>
              </a:rPr>
              <a:t>         = 8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lain" startAt="6"/>
              <a:defRPr/>
            </a:pPr>
            <a:endParaRPr lang="ru-RU" sz="4400" dirty="0"/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lain" startAt="7"/>
              <a:defRPr/>
            </a:pPr>
            <a:r>
              <a:rPr lang="ru-RU" sz="4400" dirty="0">
                <a:solidFill>
                  <a:schemeClr val="bg1"/>
                </a:solidFill>
              </a:rPr>
              <a:t>         = 6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ru-RU" sz="4400" dirty="0">
                <a:solidFill>
                  <a:schemeClr val="bg1"/>
                </a:solidFill>
              </a:rPr>
              <a:t>8             = 5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30" name="Picture 6" descr="E:\SVETLANA\Светлана Сергеевна\методическая копилка\Картинки\змей 3 головы.jpg">
            <a:extLst>
              <a:ext uri="{FF2B5EF4-FFF2-40B4-BE49-F238E27FC236}">
                <a16:creationId xmlns:a16="http://schemas.microsoft.com/office/drawing/2014/main" id="{9670ECD6-F8CF-493B-B01A-EB4C74C676C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0750" y="1447800"/>
            <a:ext cx="4413250" cy="3124200"/>
          </a:xfr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1B3659E-54FE-4FC1-8E0E-C9BFC21A08FE}"/>
              </a:ext>
            </a:extLst>
          </p:cNvPr>
          <p:cNvSpPr/>
          <p:nvPr/>
        </p:nvSpPr>
        <p:spPr>
          <a:xfrm>
            <a:off x="1981200" y="3124200"/>
            <a:ext cx="4572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80D96A0-628D-473F-8D4C-32F90AA0F09D}"/>
              </a:ext>
            </a:extLst>
          </p:cNvPr>
          <p:cNvSpPr/>
          <p:nvPr/>
        </p:nvSpPr>
        <p:spPr>
          <a:xfrm>
            <a:off x="2514600" y="3810000"/>
            <a:ext cx="4572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A8D010B-47AA-4F13-9930-E1C367A5FCF8}"/>
              </a:ext>
            </a:extLst>
          </p:cNvPr>
          <p:cNvSpPr/>
          <p:nvPr/>
        </p:nvSpPr>
        <p:spPr>
          <a:xfrm>
            <a:off x="1981200" y="3810000"/>
            <a:ext cx="4572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745AD59-A30D-43C6-A17A-0D59C45AA299}"/>
              </a:ext>
            </a:extLst>
          </p:cNvPr>
          <p:cNvSpPr/>
          <p:nvPr/>
        </p:nvSpPr>
        <p:spPr>
          <a:xfrm>
            <a:off x="2514600" y="5715000"/>
            <a:ext cx="4572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358DA8E-DC00-4FE7-A4A3-0FD3B78DFBB1}"/>
              </a:ext>
            </a:extLst>
          </p:cNvPr>
          <p:cNvSpPr/>
          <p:nvPr/>
        </p:nvSpPr>
        <p:spPr>
          <a:xfrm>
            <a:off x="1981200" y="5715000"/>
            <a:ext cx="4572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5D89F43-9BCF-4E77-B0CD-B9B5AE0B1585}"/>
              </a:ext>
            </a:extLst>
          </p:cNvPr>
          <p:cNvSpPr/>
          <p:nvPr/>
        </p:nvSpPr>
        <p:spPr>
          <a:xfrm>
            <a:off x="2514600" y="5105400"/>
            <a:ext cx="4572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CCDE1EB-587C-498F-A316-BDCCC4DEEA0C}"/>
              </a:ext>
            </a:extLst>
          </p:cNvPr>
          <p:cNvSpPr/>
          <p:nvPr/>
        </p:nvSpPr>
        <p:spPr>
          <a:xfrm>
            <a:off x="1981200" y="5105400"/>
            <a:ext cx="4572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9CD4E59-F117-42F1-BAD7-537C196EC002}"/>
              </a:ext>
            </a:extLst>
          </p:cNvPr>
          <p:cNvSpPr/>
          <p:nvPr/>
        </p:nvSpPr>
        <p:spPr>
          <a:xfrm>
            <a:off x="2514600" y="3124200"/>
            <a:ext cx="4572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8DE673D-9FCF-4BFD-BB6B-7ACF81BB3CDE}"/>
              </a:ext>
            </a:extLst>
          </p:cNvPr>
          <p:cNvSpPr/>
          <p:nvPr/>
        </p:nvSpPr>
        <p:spPr>
          <a:xfrm>
            <a:off x="2514600" y="1524000"/>
            <a:ext cx="4572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09956B7-6238-4FB3-8D0B-D82171A70A78}"/>
              </a:ext>
            </a:extLst>
          </p:cNvPr>
          <p:cNvSpPr/>
          <p:nvPr/>
        </p:nvSpPr>
        <p:spPr>
          <a:xfrm>
            <a:off x="2514600" y="914400"/>
            <a:ext cx="4572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AA61B-D391-435A-B726-DF26D9B52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rgbClr val="C00000"/>
                </a:solidFill>
              </a:rPr>
              <a:t>Продолжи ряд чисел</a:t>
            </a:r>
          </a:p>
        </p:txBody>
      </p:sp>
      <p:sp>
        <p:nvSpPr>
          <p:cNvPr id="14339" name="Содержимое 2">
            <a:extLst>
              <a:ext uri="{FF2B5EF4-FFF2-40B4-BE49-F238E27FC236}">
                <a16:creationId xmlns:a16="http://schemas.microsoft.com/office/drawing/2014/main" id="{9F885CCB-8F66-49D4-8C2A-A85EF19A3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6000">
                <a:solidFill>
                  <a:schemeClr val="bg1"/>
                </a:solidFill>
              </a:rPr>
              <a:t>10, 8, 6,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6000">
                <a:solidFill>
                  <a:schemeClr val="bg1"/>
                </a:solidFill>
              </a:rPr>
              <a:t>0, 3, 6,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6000">
                <a:solidFill>
                  <a:schemeClr val="bg1"/>
                </a:solidFill>
              </a:rPr>
              <a:t>9, 7, 5,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6000">
                <a:solidFill>
                  <a:schemeClr val="bg1"/>
                </a:solidFill>
              </a:rPr>
              <a:t>1, 3, 5,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8F41237-8951-4DD0-A342-18B4F9A14EE0}"/>
              </a:ext>
            </a:extLst>
          </p:cNvPr>
          <p:cNvSpPr/>
          <p:nvPr/>
        </p:nvSpPr>
        <p:spPr>
          <a:xfrm>
            <a:off x="3200400" y="1828800"/>
            <a:ext cx="762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B57801B-5243-4C51-96BF-40C4CBB31418}"/>
              </a:ext>
            </a:extLst>
          </p:cNvPr>
          <p:cNvSpPr/>
          <p:nvPr/>
        </p:nvSpPr>
        <p:spPr>
          <a:xfrm>
            <a:off x="3124200" y="5181600"/>
            <a:ext cx="762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EC4E34-D776-4994-A0C8-32CA66E0BA1B}"/>
              </a:ext>
            </a:extLst>
          </p:cNvPr>
          <p:cNvSpPr/>
          <p:nvPr/>
        </p:nvSpPr>
        <p:spPr>
          <a:xfrm>
            <a:off x="3124200" y="4114800"/>
            <a:ext cx="762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8331CD-EDBE-4A6C-B374-F1851F4F952B}"/>
              </a:ext>
            </a:extLst>
          </p:cNvPr>
          <p:cNvSpPr/>
          <p:nvPr/>
        </p:nvSpPr>
        <p:spPr>
          <a:xfrm>
            <a:off x="3124200" y="3048000"/>
            <a:ext cx="762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0D0EE45-DCD6-427D-A37F-83F9B287A81F}"/>
              </a:ext>
            </a:extLst>
          </p:cNvPr>
          <p:cNvSpPr/>
          <p:nvPr/>
        </p:nvSpPr>
        <p:spPr>
          <a:xfrm>
            <a:off x="4343400" y="4114800"/>
            <a:ext cx="762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475F704-3956-4DAA-A73D-EADD2A2DEF35}"/>
              </a:ext>
            </a:extLst>
          </p:cNvPr>
          <p:cNvSpPr/>
          <p:nvPr/>
        </p:nvSpPr>
        <p:spPr>
          <a:xfrm>
            <a:off x="4343400" y="5181600"/>
            <a:ext cx="762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D8E030A-56D0-4670-B126-7097189EF976}"/>
              </a:ext>
            </a:extLst>
          </p:cNvPr>
          <p:cNvSpPr/>
          <p:nvPr/>
        </p:nvSpPr>
        <p:spPr>
          <a:xfrm>
            <a:off x="4495800" y="1828800"/>
            <a:ext cx="762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14D87DC-E176-4189-AB24-6E5EBF2A0E29}"/>
              </a:ext>
            </a:extLst>
          </p:cNvPr>
          <p:cNvSpPr/>
          <p:nvPr/>
        </p:nvSpPr>
        <p:spPr>
          <a:xfrm>
            <a:off x="5791200" y="1828800"/>
            <a:ext cx="762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rgbClr val="C00000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AF029-7D8A-423E-A332-7FD4DED1E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z="6600">
                <a:solidFill>
                  <a:srgbClr val="C00000"/>
                </a:solidFill>
              </a:rPr>
              <a:t>«Цепочка" </a:t>
            </a:r>
          </a:p>
        </p:txBody>
      </p:sp>
      <p:sp>
        <p:nvSpPr>
          <p:cNvPr id="17" name="Подзаголовок 16">
            <a:extLst>
              <a:ext uri="{FF2B5EF4-FFF2-40B4-BE49-F238E27FC236}">
                <a16:creationId xmlns:a16="http://schemas.microsoft.com/office/drawing/2014/main" id="{943C116E-3FA3-4D53-BD30-FE67E6BA2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286000"/>
            <a:ext cx="9144000" cy="3733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9799A8-74A9-43ED-A696-4028A70C0F7F}"/>
              </a:ext>
            </a:extLst>
          </p:cNvPr>
          <p:cNvSpPr/>
          <p:nvPr/>
        </p:nvSpPr>
        <p:spPr>
          <a:xfrm>
            <a:off x="228600" y="2743200"/>
            <a:ext cx="12192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CD40EC3-7ED5-4BBD-9B24-E0AD74D5B2BE}"/>
              </a:ext>
            </a:extLst>
          </p:cNvPr>
          <p:cNvSpPr/>
          <p:nvPr/>
        </p:nvSpPr>
        <p:spPr>
          <a:xfrm>
            <a:off x="7543800" y="2819400"/>
            <a:ext cx="1219200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44ED13A-7718-4BA7-99C6-9447DC24500B}"/>
              </a:ext>
            </a:extLst>
          </p:cNvPr>
          <p:cNvSpPr/>
          <p:nvPr/>
        </p:nvSpPr>
        <p:spPr>
          <a:xfrm>
            <a:off x="1905000" y="2819400"/>
            <a:ext cx="990600" cy="990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</a:rPr>
              <a:t>+1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413633BE-2395-42EF-B975-5752A5C25EC8}"/>
              </a:ext>
            </a:extLst>
          </p:cNvPr>
          <p:cNvSpPr/>
          <p:nvPr/>
        </p:nvSpPr>
        <p:spPr>
          <a:xfrm>
            <a:off x="3276600" y="2895600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D08F3DC-4559-4DE7-B208-A7F30C9ADEAA}"/>
              </a:ext>
            </a:extLst>
          </p:cNvPr>
          <p:cNvSpPr/>
          <p:nvPr/>
        </p:nvSpPr>
        <p:spPr>
          <a:xfrm>
            <a:off x="6019800" y="2819400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</a:rPr>
              <a:t>-4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FFB7BDC-764E-4660-A29D-662E8EFBF497}"/>
              </a:ext>
            </a:extLst>
          </p:cNvPr>
          <p:cNvSpPr/>
          <p:nvPr/>
        </p:nvSpPr>
        <p:spPr>
          <a:xfrm>
            <a:off x="4648200" y="2819400"/>
            <a:ext cx="990600" cy="990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</a:rPr>
              <a:t>+2</a:t>
            </a:r>
          </a:p>
        </p:txBody>
      </p:sp>
      <p:sp>
        <p:nvSpPr>
          <p:cNvPr id="18" name="Стрелка вправо 17">
            <a:extLst>
              <a:ext uri="{FF2B5EF4-FFF2-40B4-BE49-F238E27FC236}">
                <a16:creationId xmlns:a16="http://schemas.microsoft.com/office/drawing/2014/main" id="{55310D3A-E419-4570-8227-9DA5B7001516}"/>
              </a:ext>
            </a:extLst>
          </p:cNvPr>
          <p:cNvSpPr/>
          <p:nvPr/>
        </p:nvSpPr>
        <p:spPr>
          <a:xfrm>
            <a:off x="1447800" y="3048000"/>
            <a:ext cx="533400" cy="4572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>
            <a:extLst>
              <a:ext uri="{FF2B5EF4-FFF2-40B4-BE49-F238E27FC236}">
                <a16:creationId xmlns:a16="http://schemas.microsoft.com/office/drawing/2014/main" id="{B84BB2AC-1843-4F3B-BFAF-E682793F0DE2}"/>
              </a:ext>
            </a:extLst>
          </p:cNvPr>
          <p:cNvSpPr/>
          <p:nvPr/>
        </p:nvSpPr>
        <p:spPr>
          <a:xfrm>
            <a:off x="2895600" y="3200400"/>
            <a:ext cx="533400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>
            <a:extLst>
              <a:ext uri="{FF2B5EF4-FFF2-40B4-BE49-F238E27FC236}">
                <a16:creationId xmlns:a16="http://schemas.microsoft.com/office/drawing/2014/main" id="{8F8D0EFF-6864-4280-95CE-446370FCA725}"/>
              </a:ext>
            </a:extLst>
          </p:cNvPr>
          <p:cNvSpPr/>
          <p:nvPr/>
        </p:nvSpPr>
        <p:spPr>
          <a:xfrm>
            <a:off x="4191000" y="3124200"/>
            <a:ext cx="533400" cy="4572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>
            <a:extLst>
              <a:ext uri="{FF2B5EF4-FFF2-40B4-BE49-F238E27FC236}">
                <a16:creationId xmlns:a16="http://schemas.microsoft.com/office/drawing/2014/main" id="{9EBB05C8-94A6-4CBD-BC73-04E98DEE94D6}"/>
              </a:ext>
            </a:extLst>
          </p:cNvPr>
          <p:cNvSpPr/>
          <p:nvPr/>
        </p:nvSpPr>
        <p:spPr>
          <a:xfrm>
            <a:off x="5638800" y="3124200"/>
            <a:ext cx="533400" cy="4572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>
            <a:extLst>
              <a:ext uri="{FF2B5EF4-FFF2-40B4-BE49-F238E27FC236}">
                <a16:creationId xmlns:a16="http://schemas.microsoft.com/office/drawing/2014/main" id="{C246D1CA-9015-4AF6-B78B-A7A8B5E6C355}"/>
              </a:ext>
            </a:extLst>
          </p:cNvPr>
          <p:cNvSpPr/>
          <p:nvPr/>
        </p:nvSpPr>
        <p:spPr>
          <a:xfrm>
            <a:off x="6934200" y="3124200"/>
            <a:ext cx="533400" cy="4572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build="p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SVETLANA\Светлана Сергеевна\методическая копилка\Картинки\Иван царевич.jpg">
            <a:extLst>
              <a:ext uri="{FF2B5EF4-FFF2-40B4-BE49-F238E27FC236}">
                <a16:creationId xmlns:a16="http://schemas.microsoft.com/office/drawing/2014/main" id="{28934259-897A-4A59-B2EE-5B8F7B20B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extLst>
              <a:ext uri="{FF2B5EF4-FFF2-40B4-BE49-F238E27FC236}">
                <a16:creationId xmlns:a16="http://schemas.microsoft.com/office/drawing/2014/main" id="{1143B21E-250C-4079-9599-110AEFF07C19}"/>
              </a:ext>
            </a:extLst>
          </p:cNvPr>
          <p:cNvSpPr/>
          <p:nvPr/>
        </p:nvSpPr>
        <p:spPr>
          <a:xfrm>
            <a:off x="2590800" y="2438400"/>
            <a:ext cx="6019800" cy="1600200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Круговая стрелка 6">
            <a:extLst>
              <a:ext uri="{FF2B5EF4-FFF2-40B4-BE49-F238E27FC236}">
                <a16:creationId xmlns:a16="http://schemas.microsoft.com/office/drawing/2014/main" id="{AC1119CA-6C1C-421E-9DAF-3AB0340C344C}"/>
              </a:ext>
            </a:extLst>
          </p:cNvPr>
          <p:cNvSpPr/>
          <p:nvPr/>
        </p:nvSpPr>
        <p:spPr>
          <a:xfrm rot="3642082">
            <a:off x="1249363" y="2506663"/>
            <a:ext cx="3657600" cy="4483100"/>
          </a:xfrm>
          <a:prstGeom prst="circularArrow">
            <a:avLst>
              <a:gd name="adj1" fmla="val 12500"/>
              <a:gd name="adj2" fmla="val 2686894"/>
              <a:gd name="adj3" fmla="val 20457681"/>
              <a:gd name="adj4" fmla="val 13372107"/>
              <a:gd name="adj5" fmla="val 17229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руговая стрелка 12">
            <a:extLst>
              <a:ext uri="{FF2B5EF4-FFF2-40B4-BE49-F238E27FC236}">
                <a16:creationId xmlns:a16="http://schemas.microsoft.com/office/drawing/2014/main" id="{58322A4C-4D4D-4444-BD58-BF93A9973022}"/>
              </a:ext>
            </a:extLst>
          </p:cNvPr>
          <p:cNvSpPr/>
          <p:nvPr/>
        </p:nvSpPr>
        <p:spPr>
          <a:xfrm rot="16200000">
            <a:off x="3231357" y="350043"/>
            <a:ext cx="3657600" cy="4481513"/>
          </a:xfrm>
          <a:prstGeom prst="circularArrow">
            <a:avLst>
              <a:gd name="adj1" fmla="val 12500"/>
              <a:gd name="adj2" fmla="val 1651614"/>
              <a:gd name="adj3" fmla="val 20457681"/>
              <a:gd name="adj4" fmla="val 14869265"/>
              <a:gd name="adj5" fmla="val 17229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1E49DE9-EAB6-49D5-AA02-7B60B3023C32}"/>
              </a:ext>
            </a:extLst>
          </p:cNvPr>
          <p:cNvSpPr/>
          <p:nvPr/>
        </p:nvSpPr>
        <p:spPr>
          <a:xfrm>
            <a:off x="5257800" y="1066800"/>
            <a:ext cx="17526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</a:rPr>
              <a:t>4+2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CD2B029-DA0B-4268-903C-13736B385451}"/>
              </a:ext>
            </a:extLst>
          </p:cNvPr>
          <p:cNvSpPr/>
          <p:nvPr/>
        </p:nvSpPr>
        <p:spPr>
          <a:xfrm>
            <a:off x="1295400" y="5410200"/>
            <a:ext cx="17526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</a:rPr>
              <a:t>7+3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4511456-3F4E-4E66-823A-875F3482342C}"/>
              </a:ext>
            </a:extLst>
          </p:cNvPr>
          <p:cNvSpPr/>
          <p:nvPr/>
        </p:nvSpPr>
        <p:spPr>
          <a:xfrm>
            <a:off x="5638800" y="2895600"/>
            <a:ext cx="17526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</a:rPr>
              <a:t>6+3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99A6E0C-DB74-4CF3-82CD-B28C13E6BCAD}"/>
              </a:ext>
            </a:extLst>
          </p:cNvPr>
          <p:cNvSpPr/>
          <p:nvPr/>
        </p:nvSpPr>
        <p:spPr>
          <a:xfrm>
            <a:off x="2209800" y="2743200"/>
            <a:ext cx="1143000" cy="1143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71F0FCA-8964-4C65-BA9A-263A704C5F28}"/>
              </a:ext>
            </a:extLst>
          </p:cNvPr>
          <p:cNvSpPr/>
          <p:nvPr/>
        </p:nvSpPr>
        <p:spPr>
          <a:xfrm>
            <a:off x="7086600" y="914400"/>
            <a:ext cx="914400" cy="914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18D8D52-9C9F-481B-89B2-DC194BB6E333}"/>
              </a:ext>
            </a:extLst>
          </p:cNvPr>
          <p:cNvSpPr/>
          <p:nvPr/>
        </p:nvSpPr>
        <p:spPr>
          <a:xfrm>
            <a:off x="7543800" y="2743200"/>
            <a:ext cx="914400" cy="914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B9F78B7-FC2B-4B18-A9EC-B3A68EEFCF54}"/>
              </a:ext>
            </a:extLst>
          </p:cNvPr>
          <p:cNvSpPr/>
          <p:nvPr/>
        </p:nvSpPr>
        <p:spPr>
          <a:xfrm>
            <a:off x="3200400" y="5334000"/>
            <a:ext cx="914400" cy="914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C000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SVETLANA\Светлана Сергеевна\методическая копилка\Картинки\Иван царевич.jpg">
            <a:extLst>
              <a:ext uri="{FF2B5EF4-FFF2-40B4-BE49-F238E27FC236}">
                <a16:creationId xmlns:a16="http://schemas.microsoft.com/office/drawing/2014/main" id="{0A2D30CA-1257-4B32-8802-C792877DC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2540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E:\SVETLANA\Светлана Сергеевна\методическая копилка\Картинки\замок 4.jpeg">
            <a:extLst>
              <a:ext uri="{FF2B5EF4-FFF2-40B4-BE49-F238E27FC236}">
                <a16:creationId xmlns:a16="http://schemas.microsoft.com/office/drawing/2014/main" id="{B9119D77-A3EC-4D0B-AC6B-CA5DBBF09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"/>
            <a:ext cx="3668713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Волна 4">
            <a:extLst>
              <a:ext uri="{FF2B5EF4-FFF2-40B4-BE49-F238E27FC236}">
                <a16:creationId xmlns:a16="http://schemas.microsoft.com/office/drawing/2014/main" id="{BA4EABFB-A47D-43ED-954F-CC645D66E349}"/>
              </a:ext>
            </a:extLst>
          </p:cNvPr>
          <p:cNvSpPr/>
          <p:nvPr/>
        </p:nvSpPr>
        <p:spPr>
          <a:xfrm rot="19217592">
            <a:off x="2952750" y="4030663"/>
            <a:ext cx="5346700" cy="1265237"/>
          </a:xfrm>
          <a:prstGeom prst="wave">
            <a:avLst>
              <a:gd name="adj1" fmla="val 13810"/>
              <a:gd name="adj2" fmla="val 9117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7694622-2E37-43C1-AF71-6AA39B4869CF}"/>
              </a:ext>
            </a:extLst>
          </p:cNvPr>
          <p:cNvSpPr/>
          <p:nvPr/>
        </p:nvSpPr>
        <p:spPr>
          <a:xfrm>
            <a:off x="3200400" y="5105400"/>
            <a:ext cx="1143000" cy="1143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4FA5008-E51F-48AA-B4EB-AA2A2CC7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000" b="1">
                <a:solidFill>
                  <a:srgbClr val="C00000"/>
                </a:solidFill>
              </a:rPr>
              <a:t>Решить примеры</a:t>
            </a:r>
          </a:p>
        </p:txBody>
      </p:sp>
      <p:sp>
        <p:nvSpPr>
          <p:cNvPr id="18435" name="Содержимое 5">
            <a:extLst>
              <a:ext uri="{FF2B5EF4-FFF2-40B4-BE49-F238E27FC236}">
                <a16:creationId xmlns:a16="http://schemas.microsoft.com/office/drawing/2014/main" id="{D6F3FFC3-1A81-49BC-96D5-D7F8A92CA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5257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6000">
                <a:solidFill>
                  <a:schemeClr val="bg1"/>
                </a:solidFill>
              </a:rPr>
              <a:t>3 + 7 =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6000">
                <a:solidFill>
                  <a:schemeClr val="bg1"/>
                </a:solidFill>
              </a:rPr>
              <a:t>1 + 9 =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6000">
                <a:solidFill>
                  <a:schemeClr val="bg1"/>
                </a:solidFill>
              </a:rPr>
              <a:t>9 – 9 =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6000">
                <a:solidFill>
                  <a:schemeClr val="bg1"/>
                </a:solidFill>
              </a:rPr>
              <a:t>8 + 2 =</a:t>
            </a:r>
          </a:p>
          <a:p>
            <a:pPr eaLnBrk="1" hangingPunct="1"/>
            <a:endParaRPr lang="ru-RU" altLang="ru-RU"/>
          </a:p>
        </p:txBody>
      </p:sp>
      <p:sp>
        <p:nvSpPr>
          <p:cNvPr id="18436" name="Содержимое 7">
            <a:extLst>
              <a:ext uri="{FF2B5EF4-FFF2-40B4-BE49-F238E27FC236}">
                <a16:creationId xmlns:a16="http://schemas.microsoft.com/office/drawing/2014/main" id="{6A3DA3E1-DD32-4D0C-8B17-A66F73D358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270375" cy="44497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6000">
                <a:solidFill>
                  <a:schemeClr val="bg1"/>
                </a:solidFill>
              </a:rPr>
              <a:t>4 + 5 =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6000">
                <a:solidFill>
                  <a:schemeClr val="bg1"/>
                </a:solidFill>
              </a:rPr>
              <a:t>8 – 3 + 4 =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6000">
                <a:solidFill>
                  <a:schemeClr val="bg1"/>
                </a:solidFill>
              </a:rPr>
              <a:t>5 – 3 =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6000">
                <a:solidFill>
                  <a:schemeClr val="bg1"/>
                </a:solidFill>
              </a:rPr>
              <a:t>10 -3 + 2 =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1010396-7B7A-41E3-AE64-CF8B4C8A0C8D}"/>
              </a:ext>
            </a:extLst>
          </p:cNvPr>
          <p:cNvSpPr/>
          <p:nvPr/>
        </p:nvSpPr>
        <p:spPr>
          <a:xfrm>
            <a:off x="2971800" y="1676400"/>
            <a:ext cx="9906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FA3312"/>
                </a:solidFill>
              </a:rPr>
              <a:t>10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161B0DC-2EB1-46E2-BF8C-820B97B17285}"/>
              </a:ext>
            </a:extLst>
          </p:cNvPr>
          <p:cNvSpPr/>
          <p:nvPr/>
        </p:nvSpPr>
        <p:spPr>
          <a:xfrm>
            <a:off x="3048000" y="3962400"/>
            <a:ext cx="8382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FA3312"/>
                </a:solidFill>
              </a:rPr>
              <a:t>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C1F8C64-8C18-4713-A219-0CB7B9995A64}"/>
              </a:ext>
            </a:extLst>
          </p:cNvPr>
          <p:cNvSpPr/>
          <p:nvPr/>
        </p:nvSpPr>
        <p:spPr>
          <a:xfrm>
            <a:off x="2971800" y="5029200"/>
            <a:ext cx="9906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FA3312"/>
                </a:solidFill>
              </a:rPr>
              <a:t>10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AE1121-E915-4048-B5C7-B09453D01CE3}"/>
              </a:ext>
            </a:extLst>
          </p:cNvPr>
          <p:cNvSpPr/>
          <p:nvPr/>
        </p:nvSpPr>
        <p:spPr>
          <a:xfrm>
            <a:off x="7010400" y="1752600"/>
            <a:ext cx="8382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FA3312"/>
                </a:solidFill>
              </a:rPr>
              <a:t>9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E4EAC3D-49CB-4498-A01B-65503576FF3D}"/>
              </a:ext>
            </a:extLst>
          </p:cNvPr>
          <p:cNvSpPr/>
          <p:nvPr/>
        </p:nvSpPr>
        <p:spPr>
          <a:xfrm>
            <a:off x="8001000" y="2819400"/>
            <a:ext cx="8382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FA3312"/>
                </a:solidFill>
              </a:rPr>
              <a:t>9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C9F4B2E-4C8E-4AAE-B2C4-BE59604592F6}"/>
              </a:ext>
            </a:extLst>
          </p:cNvPr>
          <p:cNvSpPr/>
          <p:nvPr/>
        </p:nvSpPr>
        <p:spPr>
          <a:xfrm>
            <a:off x="7239000" y="3962400"/>
            <a:ext cx="8382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FA3312"/>
                </a:solidFill>
              </a:rPr>
              <a:t>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928A06-8468-4043-BB00-DE81B031C2B2}"/>
              </a:ext>
            </a:extLst>
          </p:cNvPr>
          <p:cNvSpPr/>
          <p:nvPr/>
        </p:nvSpPr>
        <p:spPr>
          <a:xfrm>
            <a:off x="8077200" y="5181600"/>
            <a:ext cx="8382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FA3312"/>
                </a:solidFill>
              </a:rPr>
              <a:t>9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3407C29-22F9-47C0-A73B-03C829DBFECF}"/>
              </a:ext>
            </a:extLst>
          </p:cNvPr>
          <p:cNvSpPr/>
          <p:nvPr/>
        </p:nvSpPr>
        <p:spPr>
          <a:xfrm>
            <a:off x="2971800" y="2819400"/>
            <a:ext cx="9906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FA3312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VETLANA\Светлана Сергеевна\методическая копилка\Картинки\Кощеюшка.jpg">
            <a:extLst>
              <a:ext uri="{FF2B5EF4-FFF2-40B4-BE49-F238E27FC236}">
                <a16:creationId xmlns:a16="http://schemas.microsoft.com/office/drawing/2014/main" id="{003BCD56-6C22-44B8-AD87-10B7D8C365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28600"/>
            <a:ext cx="3679825" cy="6477000"/>
          </a:xfrm>
        </p:spPr>
      </p:pic>
      <p:sp>
        <p:nvSpPr>
          <p:cNvPr id="7" name="Выноска-облако 6">
            <a:extLst>
              <a:ext uri="{FF2B5EF4-FFF2-40B4-BE49-F238E27FC236}">
                <a16:creationId xmlns:a16="http://schemas.microsoft.com/office/drawing/2014/main" id="{135A18A6-61B5-4073-94B9-6B468CF3580F}"/>
              </a:ext>
            </a:extLst>
          </p:cNvPr>
          <p:cNvSpPr/>
          <p:nvPr/>
        </p:nvSpPr>
        <p:spPr>
          <a:xfrm>
            <a:off x="0" y="0"/>
            <a:ext cx="5178425" cy="4914900"/>
          </a:xfrm>
          <a:prstGeom prst="cloudCallout">
            <a:avLst>
              <a:gd name="adj1" fmla="val 73143"/>
              <a:gd name="adj2" fmla="val -1788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</a:rPr>
              <a:t>- </a:t>
            </a:r>
            <a:r>
              <a:rPr lang="ru-RU" sz="3200" dirty="0">
                <a:solidFill>
                  <a:schemeClr val="bg1"/>
                </a:solidFill>
              </a:rPr>
              <a:t>Раз ты смог до меня добраться, выполни мои задания, и Василиса – твоя! Если не выполнишь, голова с плеч!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FC1185E2-E80A-4B31-9DC6-1028B333B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rgbClr val="C00000"/>
                </a:solidFill>
              </a:rPr>
              <a:t>1 задание </a:t>
            </a:r>
          </a:p>
        </p:txBody>
      </p:sp>
      <p:sp>
        <p:nvSpPr>
          <p:cNvPr id="20483" name="Подзаголовок 3">
            <a:extLst>
              <a:ext uri="{FF2B5EF4-FFF2-40B4-BE49-F238E27FC236}">
                <a16:creationId xmlns:a16="http://schemas.microsoft.com/office/drawing/2014/main" id="{887811C0-9558-43FF-AEC9-8E6599BE1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8534400" cy="4953000"/>
          </a:xfrm>
        </p:spPr>
        <p:txBody>
          <a:bodyPr/>
          <a:lstStyle/>
          <a:p>
            <a:pPr algn="just" eaLnBrk="1" hangingPunct="1"/>
            <a:r>
              <a:rPr lang="ru-RU" altLang="ru-RU" sz="4400">
                <a:solidFill>
                  <a:schemeClr val="bg1"/>
                </a:solidFill>
              </a:rPr>
              <a:t>В моем саду растут волшебные яблони, с золотыми и серебряными яблоками. Золотых яблонь – 10, а серебряных – на 3 яблони меньше. Сколько серебряных яблонь в саду?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6A3E03F5-DA98-4E2F-8D6A-4A1FFE4B8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41425"/>
          </a:xfrm>
        </p:spPr>
        <p:txBody>
          <a:bodyPr/>
          <a:lstStyle/>
          <a:p>
            <a:r>
              <a:rPr lang="ru-RU" altLang="ru-RU" sz="6000">
                <a:solidFill>
                  <a:srgbClr val="C00000"/>
                </a:solidFill>
                <a:hlinkClick r:id="rId2" action="ppaction://hlinksldjump"/>
              </a:rPr>
              <a:t>Цели урока:</a:t>
            </a:r>
            <a:endParaRPr lang="ru-RU" altLang="ru-RU" sz="6000">
              <a:solidFill>
                <a:srgbClr val="C0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6E2F84-2D6E-4E01-9BBC-299E48820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5334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225C9E-880E-44DA-B8AD-DC25A4D2A901}"/>
              </a:ext>
            </a:extLst>
          </p:cNvPr>
          <p:cNvSpPr/>
          <p:nvPr/>
        </p:nvSpPr>
        <p:spPr>
          <a:xfrm>
            <a:off x="685800" y="1295400"/>
            <a:ext cx="8153400" cy="1371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/>
              <a:t>          </a:t>
            </a:r>
            <a:r>
              <a:rPr lang="ru-RU" sz="4400" dirty="0">
                <a:hlinkClick r:id="rId3" action="ppaction://hlinksldjump"/>
              </a:rPr>
              <a:t>1.Образовательные</a:t>
            </a:r>
            <a:endParaRPr lang="ru-RU" sz="44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1D0366-B55C-4981-8B69-4FEE803089E5}"/>
              </a:ext>
            </a:extLst>
          </p:cNvPr>
          <p:cNvSpPr/>
          <p:nvPr/>
        </p:nvSpPr>
        <p:spPr>
          <a:xfrm>
            <a:off x="685800" y="2895600"/>
            <a:ext cx="8153400" cy="1905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0000FF"/>
                </a:solidFill>
              </a:rPr>
              <a:t>      </a:t>
            </a:r>
            <a:r>
              <a:rPr lang="ru-RU" sz="4000" dirty="0">
                <a:solidFill>
                  <a:srgbClr val="0000FF"/>
                </a:solidFill>
              </a:rPr>
              <a:t>     </a:t>
            </a:r>
            <a:r>
              <a:rPr lang="en-US" sz="4000" dirty="0">
                <a:solidFill>
                  <a:srgbClr val="0000FF"/>
                </a:solidFill>
                <a:hlinkClick r:id="rId4" action="ppaction://hlinksldjump"/>
              </a:rPr>
              <a:t>2</a:t>
            </a:r>
            <a:r>
              <a:rPr lang="ru-RU" sz="4000" dirty="0">
                <a:solidFill>
                  <a:srgbClr val="0000FF"/>
                </a:solidFill>
                <a:hlinkClick r:id="rId4" action="ppaction://hlinksldjump"/>
              </a:rPr>
              <a:t>. Работа над формированием </a:t>
            </a:r>
          </a:p>
          <a:p>
            <a:pPr algn="ctr">
              <a:defRPr/>
            </a:pPr>
            <a:r>
              <a:rPr lang="ru-RU" sz="4000" dirty="0">
                <a:solidFill>
                  <a:srgbClr val="0000FF"/>
                </a:solidFill>
                <a:hlinkClick r:id="rId4" action="ppaction://hlinksldjump"/>
              </a:rPr>
              <a:t>                    </a:t>
            </a:r>
            <a:r>
              <a:rPr lang="ru-RU" sz="4000" dirty="0" err="1">
                <a:solidFill>
                  <a:srgbClr val="0000FF"/>
                </a:solidFill>
                <a:hlinkClick r:id="rId4" action="ppaction://hlinksldjump"/>
              </a:rPr>
              <a:t>общеучебных</a:t>
            </a:r>
            <a:r>
              <a:rPr lang="ru-RU" sz="4000" dirty="0">
                <a:solidFill>
                  <a:srgbClr val="0000FF"/>
                </a:solidFill>
                <a:hlinkClick r:id="rId4" action="ppaction://hlinksldjump"/>
              </a:rPr>
              <a:t> умений и навыков</a:t>
            </a:r>
            <a:endParaRPr lang="ru-RU" sz="4000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05B1C1A-6AB7-4873-BCF9-08F3B7B8394F}"/>
              </a:ext>
            </a:extLst>
          </p:cNvPr>
          <p:cNvSpPr/>
          <p:nvPr/>
        </p:nvSpPr>
        <p:spPr>
          <a:xfrm>
            <a:off x="685800" y="4953000"/>
            <a:ext cx="8153400" cy="1447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/>
              <a:t> </a:t>
            </a:r>
            <a:r>
              <a:rPr lang="en-US" sz="4400" dirty="0"/>
              <a:t>       </a:t>
            </a:r>
            <a:r>
              <a:rPr lang="ru-RU" sz="4400" dirty="0">
                <a:hlinkClick r:id="rId5" action="ppaction://hlinksldjump"/>
              </a:rPr>
              <a:t>3.Воспитательные </a:t>
            </a:r>
            <a:endParaRPr lang="ru-RU" sz="4400" dirty="0"/>
          </a:p>
        </p:txBody>
      </p:sp>
      <p:pic>
        <p:nvPicPr>
          <p:cNvPr id="3079" name="Picture 5" descr="C:\Documents and Settings\Администратор\Local Settings\Temporary Internet Files\Content.IE5\TS79X9DQ\MCj02540960000[1].wmf">
            <a:extLst>
              <a:ext uri="{FF2B5EF4-FFF2-40B4-BE49-F238E27FC236}">
                <a16:creationId xmlns:a16="http://schemas.microsoft.com/office/drawing/2014/main" id="{38323511-F11C-4C13-B937-97D2ED1EC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133826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" descr="C:\Documents and Settings\Администратор\Local Settings\Temporary Internet Files\Content.IE5\0LZDWZ0Z\MCj00889560000[1].wmf">
            <a:extLst>
              <a:ext uri="{FF2B5EF4-FFF2-40B4-BE49-F238E27FC236}">
                <a16:creationId xmlns:a16="http://schemas.microsoft.com/office/drawing/2014/main" id="{DCB0CC41-451B-45AD-B6D6-3177B58F8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15033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3" descr="C:\Documents and Settings\Администратор\Local Settings\Temporary Internet Files\Content.IE5\95ZHB6FO\MCj02921220000[1].wmf">
            <a:extLst>
              <a:ext uri="{FF2B5EF4-FFF2-40B4-BE49-F238E27FC236}">
                <a16:creationId xmlns:a16="http://schemas.microsoft.com/office/drawing/2014/main" id="{7F66848F-1AC6-4065-AB33-C1404221B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48200"/>
            <a:ext cx="13716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28BE2CBD-90DB-48CA-B6EC-62C95279A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609600"/>
            <a:ext cx="8001000" cy="2819400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chemeClr val="bg1"/>
                </a:solidFill>
              </a:rPr>
              <a:t>З. -  </a:t>
            </a:r>
            <a:br>
              <a:rPr lang="ru-RU" sz="4800" dirty="0">
                <a:solidFill>
                  <a:schemeClr val="bg1"/>
                </a:solidFill>
              </a:rPr>
            </a:br>
            <a:r>
              <a:rPr lang="ru-RU" sz="4800" dirty="0">
                <a:solidFill>
                  <a:schemeClr val="bg1"/>
                </a:solidFill>
              </a:rPr>
              <a:t>С. - ? </a:t>
            </a:r>
            <a:r>
              <a:rPr lang="ru-RU" sz="4800" u="sng" dirty="0">
                <a:solidFill>
                  <a:schemeClr val="bg1"/>
                </a:solidFill>
              </a:rPr>
              <a:t>на</a:t>
            </a:r>
            <a:r>
              <a:rPr lang="ru-RU" sz="4800" dirty="0">
                <a:solidFill>
                  <a:schemeClr val="bg1"/>
                </a:solidFill>
              </a:rPr>
              <a:t>             </a:t>
            </a:r>
            <a:r>
              <a:rPr lang="ru-RU" sz="4800" u="sng" dirty="0">
                <a:solidFill>
                  <a:schemeClr val="bg1"/>
                </a:solidFill>
              </a:rPr>
              <a:t>больше</a:t>
            </a:r>
          </a:p>
        </p:txBody>
      </p:sp>
      <p:sp>
        <p:nvSpPr>
          <p:cNvPr id="14" name="Подзаголовок 13">
            <a:extLst>
              <a:ext uri="{FF2B5EF4-FFF2-40B4-BE49-F238E27FC236}">
                <a16:creationId xmlns:a16="http://schemas.microsoft.com/office/drawing/2014/main" id="{DF617042-E928-492F-9E59-9CF919CC8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8001000" cy="2819400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chemeClr val="bg1"/>
                </a:solidFill>
              </a:rPr>
              <a:t>З. -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chemeClr val="bg1"/>
                </a:solidFill>
              </a:rPr>
              <a:t> </a:t>
            </a:r>
            <a:br>
              <a:rPr lang="ru-RU" sz="4800" dirty="0">
                <a:solidFill>
                  <a:schemeClr val="bg1"/>
                </a:solidFill>
              </a:rPr>
            </a:br>
            <a:r>
              <a:rPr lang="ru-RU" sz="4800" dirty="0">
                <a:solidFill>
                  <a:schemeClr val="bg1"/>
                </a:solidFill>
              </a:rPr>
              <a:t>С. - ? </a:t>
            </a:r>
            <a:r>
              <a:rPr lang="ru-RU" sz="4800" u="sng" dirty="0">
                <a:solidFill>
                  <a:schemeClr val="bg1"/>
                </a:solidFill>
              </a:rPr>
              <a:t>на </a:t>
            </a:r>
            <a:r>
              <a:rPr lang="ru-RU" sz="4800" dirty="0">
                <a:solidFill>
                  <a:schemeClr val="bg1"/>
                </a:solidFill>
              </a:rPr>
              <a:t>              </a:t>
            </a:r>
            <a:r>
              <a:rPr lang="ru-RU" sz="4800" u="sng" dirty="0">
                <a:solidFill>
                  <a:schemeClr val="bg1"/>
                </a:solidFill>
              </a:rPr>
              <a:t>меньше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E7E3AB-5169-4E37-9D65-6C942466EEA9}"/>
              </a:ext>
            </a:extLst>
          </p:cNvPr>
          <p:cNvSpPr/>
          <p:nvPr/>
        </p:nvSpPr>
        <p:spPr>
          <a:xfrm>
            <a:off x="1828800" y="3429000"/>
            <a:ext cx="9144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4215F83-410B-4A71-99CC-5A60F0E62FF8}"/>
              </a:ext>
            </a:extLst>
          </p:cNvPr>
          <p:cNvSpPr/>
          <p:nvPr/>
        </p:nvSpPr>
        <p:spPr>
          <a:xfrm>
            <a:off x="3276600" y="4800600"/>
            <a:ext cx="9144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C0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p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B4ADE257-3295-4E61-97D3-FA2FB60F1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219200"/>
            <a:ext cx="7772400" cy="1470025"/>
          </a:xfrm>
        </p:spPr>
        <p:txBody>
          <a:bodyPr/>
          <a:lstStyle/>
          <a:p>
            <a:pPr algn="l" eaLnBrk="1" hangingPunct="1"/>
            <a:r>
              <a:rPr lang="ru-RU" altLang="ru-RU" sz="6000">
                <a:solidFill>
                  <a:schemeClr val="bg1"/>
                </a:solidFill>
              </a:rPr>
              <a:t>10 – 3 = 7 (я.)</a:t>
            </a:r>
          </a:p>
        </p:txBody>
      </p:sp>
      <p:sp>
        <p:nvSpPr>
          <p:cNvPr id="22531" name="Подзаголовок 2">
            <a:extLst>
              <a:ext uri="{FF2B5EF4-FFF2-40B4-BE49-F238E27FC236}">
                <a16:creationId xmlns:a16="http://schemas.microsoft.com/office/drawing/2014/main" id="{E3A6D67B-B4BD-4CBE-815C-E40E8B3C4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62200"/>
            <a:ext cx="8915400" cy="2209800"/>
          </a:xfrm>
        </p:spPr>
        <p:txBody>
          <a:bodyPr/>
          <a:lstStyle/>
          <a:p>
            <a:pPr algn="l" eaLnBrk="1" hangingPunct="1"/>
            <a:r>
              <a:rPr lang="ru-RU" altLang="ru-RU" sz="6000">
                <a:solidFill>
                  <a:schemeClr val="bg1"/>
                </a:solidFill>
              </a:rPr>
              <a:t>           Ответ: 7 серебряных яблок.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1CADB6-15F4-4ADB-8636-4E97CC608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                       2 задание 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Составить и решить задачу. Сделать рисунок к задаче.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8E34DB35-478D-4301-A44B-AE25DFA9E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686800" cy="4800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dirty="0">
                <a:solidFill>
                  <a:schemeClr val="bg1"/>
                </a:solidFill>
              </a:rPr>
              <a:t>У Василисы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9600" dirty="0">
                <a:solidFill>
                  <a:schemeClr val="bg1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dirty="0">
                <a:solidFill>
                  <a:schemeClr val="bg1"/>
                </a:solidFill>
              </a:rPr>
              <a:t>У Ивана – ? на 2 больше.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0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0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Решение: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Ответ: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52E061-E433-467C-8EA8-6F5D00FD9392}"/>
              </a:ext>
            </a:extLst>
          </p:cNvPr>
          <p:cNvSpPr/>
          <p:nvPr/>
        </p:nvSpPr>
        <p:spPr>
          <a:xfrm>
            <a:off x="2209800" y="4876800"/>
            <a:ext cx="54102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FA3312"/>
                </a:solidFill>
              </a:rPr>
              <a:t>5 + 2 = 7 (я.)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BC1061-B681-4147-A4C0-1DF39F5F1CA9}"/>
              </a:ext>
            </a:extLst>
          </p:cNvPr>
          <p:cNvSpPr/>
          <p:nvPr/>
        </p:nvSpPr>
        <p:spPr>
          <a:xfrm>
            <a:off x="1828800" y="5943600"/>
            <a:ext cx="54102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FA3312"/>
                </a:solidFill>
              </a:rPr>
              <a:t>7 яблок у Ивана.</a:t>
            </a:r>
          </a:p>
        </p:txBody>
      </p:sp>
      <p:pic>
        <p:nvPicPr>
          <p:cNvPr id="23558" name="Picture 2">
            <a:extLst>
              <a:ext uri="{FF2B5EF4-FFF2-40B4-BE49-F238E27FC236}">
                <a16:creationId xmlns:a16="http://schemas.microsoft.com/office/drawing/2014/main" id="{C58E950D-F3EA-4C8D-9221-AE7982B5A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">
            <a:extLst>
              <a:ext uri="{FF2B5EF4-FFF2-40B4-BE49-F238E27FC236}">
                <a16:creationId xmlns:a16="http://schemas.microsoft.com/office/drawing/2014/main" id="{B55A751C-7B7E-4818-AC53-E16B6EBCC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7400"/>
            <a:ext cx="12509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2">
            <a:extLst>
              <a:ext uri="{FF2B5EF4-FFF2-40B4-BE49-F238E27FC236}">
                <a16:creationId xmlns:a16="http://schemas.microsoft.com/office/drawing/2014/main" id="{AEA5A6E1-EBF6-43AD-BCFD-F5F9E4E71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1479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2">
            <a:extLst>
              <a:ext uri="{FF2B5EF4-FFF2-40B4-BE49-F238E27FC236}">
                <a16:creationId xmlns:a16="http://schemas.microsoft.com/office/drawing/2014/main" id="{20490322-6705-4895-A0B2-81977C9C2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57400"/>
            <a:ext cx="12509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2">
            <a:extLst>
              <a:ext uri="{FF2B5EF4-FFF2-40B4-BE49-F238E27FC236}">
                <a16:creationId xmlns:a16="http://schemas.microsoft.com/office/drawing/2014/main" id="{4CB01290-77CB-47BF-B601-61140DB57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057400"/>
            <a:ext cx="12192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3">
            <a:extLst>
              <a:ext uri="{FF2B5EF4-FFF2-40B4-BE49-F238E27FC236}">
                <a16:creationId xmlns:a16="http://schemas.microsoft.com/office/drawing/2014/main" id="{7E6C452F-C29F-4DCC-ADA0-FDB91B9B5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244850"/>
            <a:ext cx="24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 </a:t>
            </a:r>
            <a:endParaRPr lang="ru-RU" altLang="ru-RU"/>
          </a:p>
        </p:txBody>
      </p:sp>
      <p:pic>
        <p:nvPicPr>
          <p:cNvPr id="6" name="Picture 2" descr="E:\SVETLANA\Светлана Сергеевна\методическая копилка\Картинки\Кощеюшка.jpg">
            <a:extLst>
              <a:ext uri="{FF2B5EF4-FFF2-40B4-BE49-F238E27FC236}">
                <a16:creationId xmlns:a16="http://schemas.microsoft.com/office/drawing/2014/main" id="{248C8F86-A477-45DA-BCE9-F4320C3A9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36798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40D4EC5E-A376-45BD-ABD8-2CAEE3332E6D}"/>
              </a:ext>
            </a:extLst>
          </p:cNvPr>
          <p:cNvSpPr txBox="1">
            <a:spLocks/>
          </p:cNvSpPr>
          <p:nvPr/>
        </p:nvSpPr>
        <p:spPr>
          <a:xfrm>
            <a:off x="228600" y="381000"/>
            <a:ext cx="4572000" cy="3736975"/>
          </a:xfrm>
          <a:prstGeom prst="cloudCallout">
            <a:avLst>
              <a:gd name="adj1" fmla="val 73143"/>
              <a:gd name="adj2" fmla="val -1788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>
                <a:solidFill>
                  <a:schemeClr val="bg1"/>
                </a:solidFill>
              </a:rPr>
              <a:t>Ну, Иван, Забирай Василису! Только сначала «засели» домики!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84585-2705-4B67-9E22-81A36B5DE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858000" cy="914400"/>
          </a:xfrm>
        </p:spPr>
        <p:txBody>
          <a:bodyPr/>
          <a:lstStyle/>
          <a:p>
            <a:pPr eaLnBrk="1" hangingPunct="1"/>
            <a:r>
              <a:rPr lang="ru-RU" altLang="ru-RU" sz="5400">
                <a:solidFill>
                  <a:srgbClr val="C00000"/>
                </a:solidFill>
              </a:rPr>
              <a:t>Заселяем домики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F3CE5E-2384-4463-B448-14C9A46976AB}"/>
              </a:ext>
            </a:extLst>
          </p:cNvPr>
          <p:cNvSpPr/>
          <p:nvPr/>
        </p:nvSpPr>
        <p:spPr>
          <a:xfrm>
            <a:off x="152400" y="4114800"/>
            <a:ext cx="1524000" cy="2514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bg1"/>
                </a:solidFill>
              </a:rPr>
              <a:t>   </a:t>
            </a:r>
            <a:r>
              <a:rPr lang="ru-RU" sz="5400" dirty="0">
                <a:solidFill>
                  <a:schemeClr val="bg1"/>
                </a:solidFill>
              </a:rPr>
              <a:t>2</a:t>
            </a:r>
            <a:endParaRPr lang="ru-RU" sz="66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bg1"/>
                </a:solidFill>
              </a:rPr>
              <a:t>4</a:t>
            </a:r>
            <a:r>
              <a:rPr lang="ru-RU" sz="6600" dirty="0">
                <a:solidFill>
                  <a:schemeClr val="bg1"/>
                </a:solidFill>
              </a:rPr>
              <a:t>      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CB47F58-48BF-4617-BC28-4E3DA453A35D}"/>
              </a:ext>
            </a:extLst>
          </p:cNvPr>
          <p:cNvSpPr/>
          <p:nvPr/>
        </p:nvSpPr>
        <p:spPr>
          <a:xfrm>
            <a:off x="7162800" y="1828800"/>
            <a:ext cx="1752600" cy="4800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bg1"/>
                </a:solidFill>
              </a:rPr>
              <a:t>     </a:t>
            </a:r>
            <a:r>
              <a:rPr lang="ru-RU" sz="4800" dirty="0">
                <a:solidFill>
                  <a:schemeClr val="bg1"/>
                </a:solidFill>
              </a:rPr>
              <a:t>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bg1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bg1"/>
                </a:solidFill>
              </a:rPr>
              <a:t>     </a:t>
            </a:r>
            <a:r>
              <a:rPr lang="ru-RU" sz="4800" dirty="0">
                <a:solidFill>
                  <a:schemeClr val="bg1"/>
                </a:solidFill>
              </a:rPr>
              <a:t>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bg1"/>
                </a:solidFill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bg1"/>
                </a:solidFill>
              </a:rPr>
              <a:t> </a:t>
            </a:r>
            <a:r>
              <a:rPr lang="ru-RU" sz="4800" dirty="0">
                <a:solidFill>
                  <a:schemeClr val="bg1"/>
                </a:solidFill>
              </a:rPr>
              <a:t>   </a:t>
            </a:r>
            <a:r>
              <a:rPr lang="ru-RU" sz="6600" dirty="0">
                <a:solidFill>
                  <a:schemeClr val="bg1"/>
                </a:solidFill>
              </a:rPr>
              <a:t> </a:t>
            </a:r>
            <a:r>
              <a:rPr lang="ru-RU" sz="4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B178EC3-DF9A-4210-A41C-219BC1EC789B}"/>
              </a:ext>
            </a:extLst>
          </p:cNvPr>
          <p:cNvSpPr/>
          <p:nvPr/>
        </p:nvSpPr>
        <p:spPr>
          <a:xfrm>
            <a:off x="1905000" y="3352800"/>
            <a:ext cx="1752600" cy="3276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bg1"/>
                </a:solidFill>
              </a:rPr>
              <a:t>     </a:t>
            </a:r>
            <a:r>
              <a:rPr lang="ru-RU" sz="5400" dirty="0">
                <a:solidFill>
                  <a:schemeClr val="bg1"/>
                </a:solidFill>
              </a:rPr>
              <a:t>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bg1"/>
                </a:solidFill>
              </a:rPr>
              <a:t>3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bg1"/>
                </a:solidFill>
              </a:rPr>
              <a:t>     </a:t>
            </a:r>
            <a:r>
              <a:rPr lang="ru-RU" sz="5400" dirty="0">
                <a:solidFill>
                  <a:schemeClr val="bg1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89B7038-172B-4653-A039-772E2407A1CC}"/>
              </a:ext>
            </a:extLst>
          </p:cNvPr>
          <p:cNvSpPr/>
          <p:nvPr/>
        </p:nvSpPr>
        <p:spPr>
          <a:xfrm>
            <a:off x="5410200" y="2971800"/>
            <a:ext cx="1600200" cy="36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bg1"/>
                </a:solidFill>
              </a:rPr>
              <a:t>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bg1"/>
                </a:solidFill>
              </a:rPr>
              <a:t>    </a:t>
            </a:r>
            <a:r>
              <a:rPr lang="ru-RU" sz="5400" dirty="0">
                <a:solidFill>
                  <a:schemeClr val="bg1"/>
                </a:solidFill>
              </a:rPr>
              <a:t>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bg1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bg1"/>
                </a:solidFill>
              </a:rPr>
              <a:t>    </a:t>
            </a:r>
            <a:r>
              <a:rPr lang="ru-RU" sz="5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F594210-5982-4F08-8507-CF692DAD5A44}"/>
              </a:ext>
            </a:extLst>
          </p:cNvPr>
          <p:cNvSpPr/>
          <p:nvPr/>
        </p:nvSpPr>
        <p:spPr>
          <a:xfrm>
            <a:off x="3810000" y="3200400"/>
            <a:ext cx="1447800" cy="3429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bg1"/>
                </a:solidFill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bg1"/>
                </a:solidFill>
              </a:rPr>
              <a:t>    </a:t>
            </a:r>
            <a:r>
              <a:rPr lang="ru-RU" sz="5400" dirty="0">
                <a:solidFill>
                  <a:schemeClr val="bg1"/>
                </a:solidFill>
              </a:rPr>
              <a:t>4</a:t>
            </a:r>
            <a:r>
              <a:rPr lang="ru-RU" sz="6600" dirty="0">
                <a:solidFill>
                  <a:schemeClr val="bg1"/>
                </a:solidFill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0777EED3-64E3-4680-832C-9204D9D6F2EC}"/>
              </a:ext>
            </a:extLst>
          </p:cNvPr>
          <p:cNvSpPr/>
          <p:nvPr/>
        </p:nvSpPr>
        <p:spPr>
          <a:xfrm>
            <a:off x="0" y="2590800"/>
            <a:ext cx="1752600" cy="1524000"/>
          </a:xfrm>
          <a:prstGeom prst="triangle">
            <a:avLst>
              <a:gd name="adj" fmla="val 4730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AA3C2C52-19BF-4B27-921E-300F34E96377}"/>
              </a:ext>
            </a:extLst>
          </p:cNvPr>
          <p:cNvSpPr/>
          <p:nvPr/>
        </p:nvSpPr>
        <p:spPr>
          <a:xfrm>
            <a:off x="3657600" y="1676400"/>
            <a:ext cx="1752600" cy="1524000"/>
          </a:xfrm>
          <a:prstGeom prst="triangle">
            <a:avLst>
              <a:gd name="adj" fmla="val 4730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id="{C25F63D2-BEF6-40AC-A280-97417074CACB}"/>
              </a:ext>
            </a:extLst>
          </p:cNvPr>
          <p:cNvSpPr/>
          <p:nvPr/>
        </p:nvSpPr>
        <p:spPr>
          <a:xfrm>
            <a:off x="5334000" y="1447800"/>
            <a:ext cx="1752600" cy="1524000"/>
          </a:xfrm>
          <a:prstGeom prst="triangle">
            <a:avLst>
              <a:gd name="adj" fmla="val 47306"/>
            </a:avLst>
          </a:prstGeom>
          <a:solidFill>
            <a:srgbClr val="DF2D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id="{86718FB3-D138-45D7-86A2-91DDDF6E14F5}"/>
              </a:ext>
            </a:extLst>
          </p:cNvPr>
          <p:cNvSpPr/>
          <p:nvPr/>
        </p:nvSpPr>
        <p:spPr>
          <a:xfrm>
            <a:off x="7010400" y="228600"/>
            <a:ext cx="2133600" cy="1600200"/>
          </a:xfrm>
          <a:prstGeom prst="triangle">
            <a:avLst>
              <a:gd name="adj" fmla="val 47306"/>
            </a:avLst>
          </a:prstGeom>
          <a:solidFill>
            <a:srgbClr val="FA33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id="{4BB91E3F-C3F0-4037-B4AB-6B72655B2941}"/>
              </a:ext>
            </a:extLst>
          </p:cNvPr>
          <p:cNvSpPr/>
          <p:nvPr/>
        </p:nvSpPr>
        <p:spPr>
          <a:xfrm>
            <a:off x="1905000" y="1828800"/>
            <a:ext cx="1752600" cy="1524000"/>
          </a:xfrm>
          <a:prstGeom prst="triangle">
            <a:avLst>
              <a:gd name="adj" fmla="val 47306"/>
            </a:avLst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chemeClr val="bg1"/>
                </a:solidFill>
              </a:rPr>
              <a:t>6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D3C95B4-EF23-479B-AFC1-884B221DA772}"/>
              </a:ext>
            </a:extLst>
          </p:cNvPr>
          <p:cNvSpPr/>
          <p:nvPr/>
        </p:nvSpPr>
        <p:spPr>
          <a:xfrm>
            <a:off x="533400" y="4343400"/>
            <a:ext cx="381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9150749-5C74-45EF-8384-188753A6104A}"/>
              </a:ext>
            </a:extLst>
          </p:cNvPr>
          <p:cNvSpPr/>
          <p:nvPr/>
        </p:nvSpPr>
        <p:spPr>
          <a:xfrm>
            <a:off x="2438400" y="3733800"/>
            <a:ext cx="381000" cy="533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94D0A54-1EE3-43FC-BAA3-3984D7B2FB68}"/>
              </a:ext>
            </a:extLst>
          </p:cNvPr>
          <p:cNvSpPr/>
          <p:nvPr/>
        </p:nvSpPr>
        <p:spPr>
          <a:xfrm>
            <a:off x="1219200" y="5715000"/>
            <a:ext cx="381000" cy="533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1CCBFBB-3D0E-4EB8-BD48-0386E454C68D}"/>
              </a:ext>
            </a:extLst>
          </p:cNvPr>
          <p:cNvSpPr/>
          <p:nvPr/>
        </p:nvSpPr>
        <p:spPr>
          <a:xfrm>
            <a:off x="2286000" y="5715000"/>
            <a:ext cx="381000" cy="533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3B6407C-0232-46A0-B64A-2772332F9ED4}"/>
              </a:ext>
            </a:extLst>
          </p:cNvPr>
          <p:cNvSpPr/>
          <p:nvPr/>
        </p:nvSpPr>
        <p:spPr>
          <a:xfrm>
            <a:off x="3124200" y="4724400"/>
            <a:ext cx="381000" cy="533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DC62C2B-9BFB-41DC-A53A-CE8864060CDE}"/>
              </a:ext>
            </a:extLst>
          </p:cNvPr>
          <p:cNvSpPr/>
          <p:nvPr/>
        </p:nvSpPr>
        <p:spPr>
          <a:xfrm>
            <a:off x="4800600" y="5715000"/>
            <a:ext cx="381000" cy="533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0536C7C-A442-4147-B42C-1E43A9643EA8}"/>
              </a:ext>
            </a:extLst>
          </p:cNvPr>
          <p:cNvSpPr/>
          <p:nvPr/>
        </p:nvSpPr>
        <p:spPr>
          <a:xfrm>
            <a:off x="4191000" y="4648200"/>
            <a:ext cx="381000" cy="533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F363354-432E-4134-B062-D051A164BAC6}"/>
              </a:ext>
            </a:extLst>
          </p:cNvPr>
          <p:cNvSpPr/>
          <p:nvPr/>
        </p:nvSpPr>
        <p:spPr>
          <a:xfrm>
            <a:off x="4800600" y="3657600"/>
            <a:ext cx="381000" cy="533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FE2E5E5-1A3D-4A0E-8CA8-8A28374DB9C1}"/>
              </a:ext>
            </a:extLst>
          </p:cNvPr>
          <p:cNvSpPr/>
          <p:nvPr/>
        </p:nvSpPr>
        <p:spPr>
          <a:xfrm>
            <a:off x="7848600" y="3962400"/>
            <a:ext cx="381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8D6860E-6DBD-4D08-920A-F60399F11BBA}"/>
              </a:ext>
            </a:extLst>
          </p:cNvPr>
          <p:cNvSpPr/>
          <p:nvPr/>
        </p:nvSpPr>
        <p:spPr>
          <a:xfrm>
            <a:off x="8382000" y="3048000"/>
            <a:ext cx="381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4EE3A4B-AEAE-45CE-B89F-E8320D7A1126}"/>
              </a:ext>
            </a:extLst>
          </p:cNvPr>
          <p:cNvSpPr/>
          <p:nvPr/>
        </p:nvSpPr>
        <p:spPr>
          <a:xfrm>
            <a:off x="7543800" y="2286000"/>
            <a:ext cx="381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3B747FBF-29E9-48EB-87F4-75408F6645E7}"/>
              </a:ext>
            </a:extLst>
          </p:cNvPr>
          <p:cNvSpPr/>
          <p:nvPr/>
        </p:nvSpPr>
        <p:spPr>
          <a:xfrm>
            <a:off x="8382000" y="4876800"/>
            <a:ext cx="381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018EE90-6EE5-4493-BF49-AFE2089E0780}"/>
              </a:ext>
            </a:extLst>
          </p:cNvPr>
          <p:cNvSpPr/>
          <p:nvPr/>
        </p:nvSpPr>
        <p:spPr>
          <a:xfrm>
            <a:off x="7696200" y="5715000"/>
            <a:ext cx="381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3DACE79-694F-40DD-A3AE-22DFD530909D}"/>
              </a:ext>
            </a:extLst>
          </p:cNvPr>
          <p:cNvSpPr/>
          <p:nvPr/>
        </p:nvSpPr>
        <p:spPr>
          <a:xfrm>
            <a:off x="6553200" y="4953000"/>
            <a:ext cx="381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741FBEB-E502-4C5A-9AFD-68D46083A9DE}"/>
              </a:ext>
            </a:extLst>
          </p:cNvPr>
          <p:cNvSpPr/>
          <p:nvPr/>
        </p:nvSpPr>
        <p:spPr>
          <a:xfrm>
            <a:off x="5791200" y="4038600"/>
            <a:ext cx="381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4DC70FF-2A98-40E4-8C22-6C7CED5A4DDB}"/>
              </a:ext>
            </a:extLst>
          </p:cNvPr>
          <p:cNvSpPr/>
          <p:nvPr/>
        </p:nvSpPr>
        <p:spPr>
          <a:xfrm>
            <a:off x="6629400" y="3048000"/>
            <a:ext cx="381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50FB2BF-6F14-441A-A84C-CDF734362746}"/>
              </a:ext>
            </a:extLst>
          </p:cNvPr>
          <p:cNvSpPr/>
          <p:nvPr/>
        </p:nvSpPr>
        <p:spPr>
          <a:xfrm>
            <a:off x="5791200" y="5867400"/>
            <a:ext cx="381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C0000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E:\SVETLANA\Светлана Сергеевна\методическая копилка\Картинки\Иван царевич.jpg">
            <a:extLst>
              <a:ext uri="{FF2B5EF4-FFF2-40B4-BE49-F238E27FC236}">
                <a16:creationId xmlns:a16="http://schemas.microsoft.com/office/drawing/2014/main" id="{4B138D05-1331-48F4-968C-EE6490A4D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2057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1F062D1-93E7-46DE-86DA-FEDE2B924804}"/>
              </a:ext>
            </a:extLst>
          </p:cNvPr>
          <p:cNvSpPr/>
          <p:nvPr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817B7C0E-C5EB-4465-B7C7-61AAFA30B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14859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 descr="C:\Documents and Settings\Администратор\Local Settings\Temporary Internet Files\Content.IE5\TS79X9DQ\MCj04282530000[1].wmf">
            <a:extLst>
              <a:ext uri="{FF2B5EF4-FFF2-40B4-BE49-F238E27FC236}">
                <a16:creationId xmlns:a16="http://schemas.microsoft.com/office/drawing/2014/main" id="{5ED131A7-1C2F-4504-9219-982A734F6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1000"/>
            <a:ext cx="15240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C:\Documents and Settings\Администратор\Local Settings\Temporary Internet Files\Content.IE5\LW5DS7ZJ\MCj04281670000[1].wmf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720175A-A45C-4EFB-80E6-81092E7EC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4648200"/>
            <a:ext cx="13525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C:\Documents and Settings\Администратор\Local Settings\Temporary Internet Files\Content.IE5\0LZDWZ0Z\MCj04281650000[1].wmf">
            <a:extLst>
              <a:ext uri="{FF2B5EF4-FFF2-40B4-BE49-F238E27FC236}">
                <a16:creationId xmlns:a16="http://schemas.microsoft.com/office/drawing/2014/main" id="{FEDC4A0C-587A-4C02-AA18-B43B83C48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16500"/>
            <a:ext cx="12858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C:\Documents and Settings\Администратор\Local Settings\Temporary Internet Files\Content.IE5\95ZHB6FO\MCj04281910000[1].wmf">
            <a:extLst>
              <a:ext uri="{FF2B5EF4-FFF2-40B4-BE49-F238E27FC236}">
                <a16:creationId xmlns:a16="http://schemas.microsoft.com/office/drawing/2014/main" id="{50E52A73-4ACA-4084-AD1F-D7BBBF4DB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019675"/>
            <a:ext cx="10763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C:\Documents and Settings\Администратор\Local Settings\Temporary Internet Files\Content.IE5\TS79X9DQ\MCj04281470000[1].wmf">
            <a:extLst>
              <a:ext uri="{FF2B5EF4-FFF2-40B4-BE49-F238E27FC236}">
                <a16:creationId xmlns:a16="http://schemas.microsoft.com/office/drawing/2014/main" id="{CEB6AEAE-CB8D-47B5-B5B6-5E5881493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0"/>
            <a:ext cx="16383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C:\Documents and Settings\Администратор\Local Settings\Temporary Internet Files\Content.IE5\LW5DS7ZJ\MCj04281810000[1].wmf">
            <a:extLst>
              <a:ext uri="{FF2B5EF4-FFF2-40B4-BE49-F238E27FC236}">
                <a16:creationId xmlns:a16="http://schemas.microsoft.com/office/drawing/2014/main" id="{F162BB65-7102-4B22-98E8-5CBF7E723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029200"/>
            <a:ext cx="1336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 descr="C:\Documents and Settings\Администратор\Local Settings\Temporary Internet Files\Content.IE5\TS79X9DQ\MCj04281430000[1].wmf">
            <a:extLst>
              <a:ext uri="{FF2B5EF4-FFF2-40B4-BE49-F238E27FC236}">
                <a16:creationId xmlns:a16="http://schemas.microsoft.com/office/drawing/2014/main" id="{92B1B6F6-C376-4DCE-87FA-6BDD5C8E0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76600"/>
            <a:ext cx="7334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 descr="C:\Documents and Settings\Администратор\Local Settings\Temporary Internet Files\Content.IE5\LW5DS7ZJ\MCj04281690000[1].wmf">
            <a:extLst>
              <a:ext uri="{FF2B5EF4-FFF2-40B4-BE49-F238E27FC236}">
                <a16:creationId xmlns:a16="http://schemas.microsoft.com/office/drawing/2014/main" id="{26029E3B-9BE4-4806-9041-79B0DECFD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29000"/>
            <a:ext cx="153987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4" descr="C:\Documents and Settings\Администратор\Local Settings\Temporary Internet Files\Content.IE5\TS79X9DQ\MCj04281850000[1].wmf">
            <a:extLst>
              <a:ext uri="{FF2B5EF4-FFF2-40B4-BE49-F238E27FC236}">
                <a16:creationId xmlns:a16="http://schemas.microsoft.com/office/drawing/2014/main" id="{88AC9088-F6A4-41DC-BFBE-0328FA007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299075"/>
            <a:ext cx="17780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5" descr="C:\Documents and Settings\Администратор\Local Settings\Temporary Internet Files\Content.IE5\95ZHB6FO\MCj04281570000[1].wmf">
            <a:extLst>
              <a:ext uri="{FF2B5EF4-FFF2-40B4-BE49-F238E27FC236}">
                <a16:creationId xmlns:a16="http://schemas.microsoft.com/office/drawing/2014/main" id="{1D8A441B-77B1-4EDD-A105-49896ED88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1525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6" descr="C:\Documents and Settings\Администратор\Local Settings\Temporary Internet Files\Content.IE5\TS79X9DQ\MCj04281770000[1].wmf">
            <a:extLst>
              <a:ext uri="{FF2B5EF4-FFF2-40B4-BE49-F238E27FC236}">
                <a16:creationId xmlns:a16="http://schemas.microsoft.com/office/drawing/2014/main" id="{C51E1D3F-7A7E-4D9A-9A77-C0D7BD64A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72075"/>
            <a:ext cx="18415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7" descr="C:\Documents and Settings\Администратор\Local Settings\Temporary Internet Files\Content.IE5\TS79X9DQ\MCj04281950000[1].wmf">
            <a:extLst>
              <a:ext uri="{FF2B5EF4-FFF2-40B4-BE49-F238E27FC236}">
                <a16:creationId xmlns:a16="http://schemas.microsoft.com/office/drawing/2014/main" id="{F8999529-1353-49D8-9393-7E0C89FCD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38200"/>
            <a:ext cx="18446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18" descr="C:\Documents and Settings\Администратор\Local Settings\Temporary Internet Files\Content.IE5\LW5DS7ZJ\MCAN00583_0000[1].wmf">
            <a:extLst>
              <a:ext uri="{FF2B5EF4-FFF2-40B4-BE49-F238E27FC236}">
                <a16:creationId xmlns:a16="http://schemas.microsoft.com/office/drawing/2014/main" id="{89C34076-BD2F-41AE-B1AA-0262AB4A0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16954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20" descr="C:\Documents and Settings\Администратор\Local Settings\Temporary Internet Files\Content.IE5\LW5DS7ZJ\MCj04298150000[1].wmf">
            <a:extLst>
              <a:ext uri="{FF2B5EF4-FFF2-40B4-BE49-F238E27FC236}">
                <a16:creationId xmlns:a16="http://schemas.microsoft.com/office/drawing/2014/main" id="{FCC54FFE-39D6-42B2-BAC8-D420A5180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21467">
            <a:off x="457200" y="0"/>
            <a:ext cx="2362200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22">
            <a:extLst>
              <a:ext uri="{FF2B5EF4-FFF2-40B4-BE49-F238E27FC236}">
                <a16:creationId xmlns:a16="http://schemas.microsoft.com/office/drawing/2014/main" id="{65B083AC-424C-409D-A359-DFA9ED177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16906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6361AB0A-D9C4-4769-8C82-6922F7354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z="4800">
                <a:solidFill>
                  <a:srgbClr val="C00000"/>
                </a:solidFill>
                <a:hlinkClick r:id="rId2" action="ppaction://hlinksldjump"/>
              </a:rPr>
              <a:t>1. Образовательные цели:</a:t>
            </a:r>
            <a:br>
              <a:rPr lang="ru-RU" altLang="ru-RU" sz="4800">
                <a:solidFill>
                  <a:srgbClr val="C00000"/>
                </a:solidFill>
                <a:hlinkClick r:id="rId2" action="ppaction://hlinksldjump"/>
              </a:rPr>
            </a:br>
            <a:endParaRPr lang="ru-RU" altLang="ru-RU" sz="4800">
              <a:solidFill>
                <a:srgbClr val="C0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FA41BE-B54E-4705-95CD-C4E2DF9DD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1828800"/>
            <a:ext cx="8686800" cy="48006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800" dirty="0">
                <a:solidFill>
                  <a:schemeClr val="bg2">
                    <a:lumMod val="75000"/>
                  </a:schemeClr>
                </a:solidFill>
              </a:rPr>
              <a:t>повторить состав чисел в пределах 10;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800" dirty="0">
                <a:solidFill>
                  <a:schemeClr val="bg2">
                    <a:lumMod val="75000"/>
                  </a:schemeClr>
                </a:solidFill>
              </a:rPr>
              <a:t>приёмы сложения и вычитания в пределах 10;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800" dirty="0">
                <a:solidFill>
                  <a:schemeClr val="bg2">
                    <a:lumMod val="75000"/>
                  </a:schemeClr>
                </a:solidFill>
              </a:rPr>
              <a:t>решать задачи изученных видов.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95F903A9-5D08-46B9-A5C9-E015F4BE3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04800"/>
            <a:ext cx="7772400" cy="1470025"/>
          </a:xfrm>
        </p:spPr>
        <p:txBody>
          <a:bodyPr/>
          <a:lstStyle/>
          <a:p>
            <a:r>
              <a:rPr lang="ru-RU" altLang="ru-RU">
                <a:solidFill>
                  <a:srgbClr val="C00000"/>
                </a:solidFill>
                <a:hlinkClick r:id="rId2" action="ppaction://hlinksldjump"/>
              </a:rPr>
              <a:t>2.Работа над формированием общеучебных умений:</a:t>
            </a:r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5C7619-F92E-4B1A-BD0B-BAB56A5D0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28800"/>
            <a:ext cx="9144000" cy="4876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8C38EF-56C5-4474-B082-A80703DA89AD}"/>
              </a:ext>
            </a:extLst>
          </p:cNvPr>
          <p:cNvSpPr/>
          <p:nvPr/>
        </p:nvSpPr>
        <p:spPr>
          <a:xfrm>
            <a:off x="304800" y="1981200"/>
            <a:ext cx="4191000" cy="2057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hlinkClick r:id="rId3" action="ppaction://hlinksldjump"/>
              </a:rPr>
              <a:t>Учебно</a:t>
            </a:r>
            <a:r>
              <a:rPr lang="ru-RU" sz="4000" dirty="0">
                <a:solidFill>
                  <a:schemeClr val="bg2">
                    <a:lumMod val="75000"/>
                  </a:schemeClr>
                </a:solidFill>
                <a:hlinkClick r:id="rId3" action="ppaction://hlinksldjump"/>
              </a:rPr>
              <a:t> - организационные</a:t>
            </a:r>
            <a:endParaRPr lang="ru-RU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9DBDE60-01B6-4700-9A4E-75C0DA3F0D39}"/>
              </a:ext>
            </a:extLst>
          </p:cNvPr>
          <p:cNvSpPr/>
          <p:nvPr/>
        </p:nvSpPr>
        <p:spPr>
          <a:xfrm>
            <a:off x="4724400" y="1981200"/>
            <a:ext cx="4267200" cy="2133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hlinkClick r:id="rId4" action="ppaction://hlinksldjump"/>
              </a:rPr>
              <a:t>Учебно</a:t>
            </a:r>
            <a:r>
              <a:rPr lang="ru-RU" sz="4000" dirty="0">
                <a:solidFill>
                  <a:schemeClr val="bg2">
                    <a:lumMod val="75000"/>
                  </a:schemeClr>
                </a:solidFill>
                <a:hlinkClick r:id="rId4" action="ppaction://hlinksldjump"/>
              </a:rPr>
              <a:t> - интеллектуальные</a:t>
            </a:r>
            <a:endParaRPr lang="ru-RU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2935463-6797-439B-8CDD-6BD96968913D}"/>
              </a:ext>
            </a:extLst>
          </p:cNvPr>
          <p:cNvSpPr/>
          <p:nvPr/>
        </p:nvSpPr>
        <p:spPr>
          <a:xfrm>
            <a:off x="304800" y="4343400"/>
            <a:ext cx="4191000" cy="2133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hlinkClick r:id="rId5" action="ppaction://hlinksldjump"/>
              </a:rPr>
              <a:t>Учебно</a:t>
            </a:r>
            <a:r>
              <a:rPr lang="ru-RU" sz="4000" dirty="0">
                <a:solidFill>
                  <a:schemeClr val="bg2">
                    <a:lumMod val="75000"/>
                  </a:schemeClr>
                </a:solidFill>
                <a:hlinkClick r:id="rId5" action="ppaction://hlinksldjump"/>
              </a:rPr>
              <a:t> - информационные</a:t>
            </a:r>
            <a:endParaRPr lang="ru-RU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5086EEF-FE6E-447C-84A3-9234196796FA}"/>
              </a:ext>
            </a:extLst>
          </p:cNvPr>
          <p:cNvSpPr/>
          <p:nvPr/>
        </p:nvSpPr>
        <p:spPr>
          <a:xfrm>
            <a:off x="4724400" y="4343400"/>
            <a:ext cx="4267200" cy="2133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>
                <a:solidFill>
                  <a:schemeClr val="bg2">
                    <a:lumMod val="75000"/>
                  </a:schemeClr>
                </a:solidFill>
                <a:hlinkClick r:id="rId6" action="ppaction://hlinksldjump"/>
              </a:rPr>
              <a:t>Учебно</a:t>
            </a:r>
            <a:r>
              <a:rPr lang="ru-RU" sz="4000" dirty="0">
                <a:solidFill>
                  <a:schemeClr val="bg2">
                    <a:lumMod val="75000"/>
                  </a:schemeClr>
                </a:solidFill>
                <a:hlinkClick r:id="rId6" action="ppaction://hlinksldjump"/>
              </a:rPr>
              <a:t> - коммуникативные</a:t>
            </a:r>
            <a:endParaRPr lang="ru-RU" sz="4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72C38-FE07-4CA8-AA02-4A7EB2A18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04800"/>
            <a:ext cx="82296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rgbClr val="C00000"/>
                </a:solidFill>
                <a:hlinkClick r:id="rId2" action="ppaction://hlinksldjump"/>
              </a:rPr>
              <a:t>Учебно</a:t>
            </a:r>
            <a:r>
              <a:rPr lang="en-US" dirty="0">
                <a:solidFill>
                  <a:srgbClr val="C00000"/>
                </a:solidFill>
                <a:hlinkClick r:id="rId2" action="ppaction://hlinksldjump"/>
              </a:rPr>
              <a:t> </a:t>
            </a:r>
            <a:r>
              <a:rPr lang="ru-RU" dirty="0">
                <a:solidFill>
                  <a:srgbClr val="C00000"/>
                </a:solidFill>
                <a:hlinkClick r:id="rId2" action="ppaction://hlinksldjump"/>
              </a:rPr>
              <a:t>– организационные умения</a:t>
            </a:r>
            <a:br>
              <a:rPr lang="ru-RU" dirty="0">
                <a:hlinkClick r:id="rId2" action="ppaction://hlinksldjump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BF6E67-DCDE-4323-A083-C609522A9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8534400" cy="5105400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Продолжить формирование умения готовить своё рабочее место;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Учить вовремя и правильно манипулировать нужными предметами;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Учить понимать учебную задачу, работать в заданном темпе;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Нацелить на выполнение поставленной задачи;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Учить контролировать свои действия, сравнивая их с образцом;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Формировать умения принимать и оказывать помощь;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Соблюдать правила осанки.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24F31-9CA7-41C9-866D-4537112E4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3820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rgbClr val="C00000"/>
                </a:solidFill>
                <a:hlinkClick r:id="rId2" action="ppaction://hlinksldjump"/>
              </a:rPr>
              <a:t>Учебно</a:t>
            </a:r>
            <a:r>
              <a:rPr lang="ru-RU" dirty="0">
                <a:solidFill>
                  <a:srgbClr val="C00000"/>
                </a:solidFill>
                <a:hlinkClick r:id="rId2" action="ppaction://hlinksldjump"/>
              </a:rPr>
              <a:t> – интеллектуальные умения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D1D97F-252A-4B2B-9CCB-9467692D7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8229600" cy="4572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sz="5400" dirty="0">
                <a:solidFill>
                  <a:schemeClr val="bg2">
                    <a:lumMod val="75000"/>
                  </a:schemeClr>
                </a:solidFill>
              </a:rPr>
              <a:t>Формировать умения: 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5400" dirty="0">
                <a:solidFill>
                  <a:schemeClr val="bg2">
                    <a:lumMod val="75000"/>
                  </a:schemeClr>
                </a:solidFill>
              </a:rPr>
              <a:t>сравнивать,               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5400" dirty="0">
                <a:solidFill>
                  <a:schemeClr val="bg2">
                    <a:lumMod val="75000"/>
                  </a:schemeClr>
                </a:solidFill>
              </a:rPr>
              <a:t>анализировать, 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5400" dirty="0">
                <a:solidFill>
                  <a:schemeClr val="bg2">
                    <a:lumMod val="75000"/>
                  </a:schemeClr>
                </a:solidFill>
              </a:rPr>
              <a:t>выделять главное.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89AB5-D707-4CED-B4C1-8C9828051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6106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rgbClr val="C00000"/>
                </a:solidFill>
                <a:hlinkClick r:id="rId2" action="ppaction://hlinksldjump"/>
              </a:rPr>
              <a:t>Учебно</a:t>
            </a:r>
            <a:r>
              <a:rPr lang="ru-RU" dirty="0">
                <a:solidFill>
                  <a:srgbClr val="C00000"/>
                </a:solidFill>
                <a:hlinkClick r:id="rId2" action="ppaction://hlinksldjump"/>
              </a:rPr>
              <a:t> – информационные умения</a:t>
            </a:r>
            <a:br>
              <a:rPr lang="ru-RU" dirty="0">
                <a:hlinkClick r:id="rId2" action="ppaction://hlinksldjump"/>
              </a:rPr>
            </a:br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DEAD0E44-A183-4E6C-86F8-DB8C52A88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8077200" cy="449580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800" dirty="0">
                <a:solidFill>
                  <a:schemeClr val="bg2">
                    <a:lumMod val="75000"/>
                  </a:schemeClr>
                </a:solidFill>
              </a:rPr>
              <a:t>Читать целыми словами, соблюдая паузы, интонацию конца предложения;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800" dirty="0">
                <a:solidFill>
                  <a:schemeClr val="bg2">
                    <a:lumMod val="75000"/>
                  </a:schemeClr>
                </a:solidFill>
              </a:rPr>
              <a:t>Учить работать со схемой;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800" dirty="0">
                <a:solidFill>
                  <a:schemeClr val="bg2">
                    <a:lumMod val="75000"/>
                  </a:schemeClr>
                </a:solidFill>
              </a:rPr>
              <a:t>Слушать рассказ, объяснение учителя.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92F8B-9594-4D55-8D67-2374AE118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534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dirty="0">
                <a:solidFill>
                  <a:srgbClr val="C00000"/>
                </a:solidFill>
                <a:hlinkClick r:id="rId2" action="ppaction://hlinksldjump"/>
              </a:rPr>
            </a:br>
            <a:r>
              <a:rPr lang="ru-RU" dirty="0" err="1">
                <a:solidFill>
                  <a:srgbClr val="C00000"/>
                </a:solidFill>
                <a:hlinkClick r:id="rId2" action="ppaction://hlinksldjump"/>
              </a:rPr>
              <a:t>Учебно</a:t>
            </a:r>
            <a:r>
              <a:rPr lang="ru-RU" dirty="0">
                <a:solidFill>
                  <a:srgbClr val="C00000"/>
                </a:solidFill>
                <a:hlinkClick r:id="rId2" action="ppaction://hlinksldjump"/>
              </a:rPr>
              <a:t> – коммуникативные умения </a:t>
            </a:r>
            <a:br>
              <a:rPr lang="ru-RU" dirty="0">
                <a:hlinkClick r:id="rId2" action="ppaction://hlinksldjump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583DB9-BB52-4BBE-88AA-EA1410C06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7848600" cy="54864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800" dirty="0">
                <a:solidFill>
                  <a:schemeClr val="bg2">
                    <a:lumMod val="75000"/>
                  </a:schemeClr>
                </a:solidFill>
              </a:rPr>
              <a:t>Развивать умение слушать;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800" dirty="0">
                <a:solidFill>
                  <a:schemeClr val="bg2">
                    <a:lumMod val="75000"/>
                  </a:schemeClr>
                </a:solidFill>
              </a:rPr>
              <a:t>Учить точно и полно отвечать на поставленные вопросы;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800" dirty="0">
                <a:solidFill>
                  <a:schemeClr val="bg2">
                    <a:lumMod val="75000"/>
                  </a:schemeClr>
                </a:solidFill>
              </a:rPr>
              <a:t>Формировать умение целенаправленно работать в парах.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39955498-210E-44C1-9D16-409E9F724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81000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z="5400">
                <a:solidFill>
                  <a:srgbClr val="C00000"/>
                </a:solidFill>
                <a:hlinkClick r:id="rId2" action="ppaction://hlinksldjump"/>
              </a:rPr>
              <a:t>3. Воспитательные цели </a:t>
            </a:r>
            <a:endParaRPr lang="ru-RU" altLang="ru-RU" sz="5400">
              <a:solidFill>
                <a:srgbClr val="C0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3368F2-FD54-487C-A6A2-229878993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28800"/>
            <a:ext cx="7010400" cy="3733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>
                <a:solidFill>
                  <a:schemeClr val="bg2">
                    <a:lumMod val="75000"/>
                  </a:schemeClr>
                </a:solidFill>
              </a:rPr>
              <a:t>Воспитывать интерес к математике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EBF1DD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</TotalTime>
  <Words>583</Words>
  <Application>Microsoft Office PowerPoint</Application>
  <PresentationFormat>Экран (4:3)</PresentationFormat>
  <Paragraphs>172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Comic Sans MS</vt:lpstr>
      <vt:lpstr>Office Theme</vt:lpstr>
      <vt:lpstr>Математика 1 класс Тема: Состав чисел в пределах 10. Закрепление.</vt:lpstr>
      <vt:lpstr>Цели урока:</vt:lpstr>
      <vt:lpstr>1. Образовательные цели: </vt:lpstr>
      <vt:lpstr>2.Работа над формированием общеучебных умений:</vt:lpstr>
      <vt:lpstr>Учебно – организационные умения </vt:lpstr>
      <vt:lpstr>Учебно – интеллектуальные умения </vt:lpstr>
      <vt:lpstr>Учебно – информационные умения </vt:lpstr>
      <vt:lpstr> Учебно – коммуникативные умения  </vt:lpstr>
      <vt:lpstr>3. Воспитательные цели </vt:lpstr>
      <vt:lpstr>Урок - Сказка</vt:lpstr>
      <vt:lpstr>2, 6, 8, 10, 4</vt:lpstr>
      <vt:lpstr>4 +       = 5 10 -     = 9</vt:lpstr>
      <vt:lpstr>Продолжи ряд чисел</vt:lpstr>
      <vt:lpstr>«Цепочка" </vt:lpstr>
      <vt:lpstr>Презентация PowerPoint</vt:lpstr>
      <vt:lpstr>Презентация PowerPoint</vt:lpstr>
      <vt:lpstr>Решить примеры</vt:lpstr>
      <vt:lpstr>Презентация PowerPoint</vt:lpstr>
      <vt:lpstr>1 задание </vt:lpstr>
      <vt:lpstr>З. -   С. - ? на             больше</vt:lpstr>
      <vt:lpstr>10 – 3 = 7 (я.)</vt:lpstr>
      <vt:lpstr>                       2 задание   Составить и решить задачу. Сделать рисунок к задаче.</vt:lpstr>
      <vt:lpstr>Презентация PowerPoint</vt:lpstr>
      <vt:lpstr>Заселяем домики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Будкеев</dc:creator>
  <cp:lastModifiedBy>Дмитрий Будкеев</cp:lastModifiedBy>
  <cp:revision>96</cp:revision>
  <dcterms:modified xsi:type="dcterms:W3CDTF">2019-12-26T17:30:48Z</dcterms:modified>
</cp:coreProperties>
</file>